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32"/>
  </p:notesMasterIdLst>
  <p:sldIdLst>
    <p:sldId id="314" r:id="rId2"/>
    <p:sldId id="283" r:id="rId3"/>
    <p:sldId id="284" r:id="rId4"/>
    <p:sldId id="285" r:id="rId5"/>
    <p:sldId id="286" r:id="rId6"/>
    <p:sldId id="287" r:id="rId7"/>
    <p:sldId id="288" r:id="rId8"/>
    <p:sldId id="259" r:id="rId9"/>
    <p:sldId id="272" r:id="rId10"/>
    <p:sldId id="290" r:id="rId11"/>
    <p:sldId id="307" r:id="rId12"/>
    <p:sldId id="257" r:id="rId13"/>
    <p:sldId id="315" r:id="rId14"/>
    <p:sldId id="263" r:id="rId15"/>
    <p:sldId id="308" r:id="rId16"/>
    <p:sldId id="291" r:id="rId17"/>
    <p:sldId id="304" r:id="rId18"/>
    <p:sldId id="318" r:id="rId19"/>
    <p:sldId id="277" r:id="rId20"/>
    <p:sldId id="301" r:id="rId21"/>
    <p:sldId id="299" r:id="rId22"/>
    <p:sldId id="303" r:id="rId23"/>
    <p:sldId id="319" r:id="rId24"/>
    <p:sldId id="321" r:id="rId25"/>
    <p:sldId id="323" r:id="rId26"/>
    <p:sldId id="324" r:id="rId27"/>
    <p:sldId id="297" r:id="rId28"/>
    <p:sldId id="311" r:id="rId29"/>
    <p:sldId id="300" r:id="rId30"/>
    <p:sldId id="275" r:id="rId3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BD805"/>
    <a:srgbClr val="FF9999"/>
    <a:srgbClr val="FF7C80"/>
    <a:srgbClr val="FF9900"/>
    <a:srgbClr val="FFFF66"/>
    <a:srgbClr val="CCFF33"/>
    <a:srgbClr val="FFB13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75676" autoAdjust="0"/>
  </p:normalViewPr>
  <p:slideViewPr>
    <p:cSldViewPr>
      <p:cViewPr varScale="1">
        <p:scale>
          <a:sx n="84" d="100"/>
          <a:sy n="84" d="100"/>
        </p:scale>
        <p:origin x="14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81616720532692"/>
          <c:y val="9.0449545928220576E-2"/>
          <c:w val="0.85115221036663102"/>
          <c:h val="0.77875246389155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28333198382854E-2"/>
                  <c:y val="-1.73086206740261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108657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84298362983823E-2"/>
                  <c:y val="-1.72679253667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524497871264884E-2"/>
                  <c:y val="-1.515897632995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111780</c:v>
                </c:pt>
                <c:pt idx="1">
                  <c:v>90221</c:v>
                </c:pt>
                <c:pt idx="2">
                  <c:v>21559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373830928213049E-2"/>
                  <c:y val="-3.7244829403339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111780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705386352921171E-2"/>
                      <c:h val="4.742903941604085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0885917270481595E-3"/>
                  <c:y val="-2.763000057050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59642059908328E-3"/>
                  <c:y val="-1.31824692151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117272</c:v>
                </c:pt>
                <c:pt idx="1">
                  <c:v>93193</c:v>
                </c:pt>
                <c:pt idx="2">
                  <c:v>24079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256554696677847E-3"/>
                  <c:y val="-4.342929614427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714241900835311E-2"/>
                  <c:y val="-4.137603329359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885914198624517E-3"/>
                  <c:y val="-3.919084065734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Лист1!$E$2:$E$4</c:f>
              <c:numCache>
                <c:formatCode>0</c:formatCode>
                <c:ptCount val="3"/>
                <c:pt idx="0">
                  <c:v>122233</c:v>
                </c:pt>
                <c:pt idx="1">
                  <c:v>95506</c:v>
                </c:pt>
                <c:pt idx="2">
                  <c:v>26727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13358373469181E-2"/>
                  <c:y val="-3.5750532223146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36099241116284E-2"/>
                  <c:y val="-3.2878297154713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331068228267446E-2"/>
                  <c:y val="-1.80891614053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125952</c:v>
                </c:pt>
                <c:pt idx="1">
                  <c:v>96246</c:v>
                </c:pt>
                <c:pt idx="2">
                  <c:v>29706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450392"/>
        <c:axId val="158450784"/>
        <c:axId val="0"/>
      </c:bar3DChart>
      <c:catAx>
        <c:axId val="158450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450784"/>
        <c:crosses val="autoZero"/>
        <c:auto val="1"/>
        <c:lblAlgn val="ctr"/>
        <c:lblOffset val="100"/>
        <c:tickLblSkip val="1"/>
        <c:noMultiLvlLbl val="0"/>
      </c:catAx>
      <c:valAx>
        <c:axId val="15845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45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26317675916919"/>
          <c:y val="0.95531763481365939"/>
          <c:w val="0.281715658886801"/>
          <c:h val="4.4682365186340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Структура смертности по возрасту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540108568716532E-2"/>
          <c:y val="0.22588654134590319"/>
          <c:w val="0.45575235104657347"/>
          <c:h val="0.51505473705685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2.9252551695296582E-2"/>
                  <c:y val="-5.742574008052233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613657668338848E-2"/>
                  <c:y val="-6.61497136706659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171515278186929E-2"/>
                  <c:y val="1.27960248785584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95823024545115E-2"/>
                  <c:y val="1.9825370800528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484807372603246E-2"/>
                  <c:y val="1.40266315169145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1920540591248"/>
                      <c:h val="3.498041864990348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219891340877448"/>
                  <c:y val="-1.02783957710912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352233658821326E-2"/>
                  <c:y val="-3.52200791794284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875548805682011E-2"/>
                  <c:y val="-6.5857835564920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1542302224659187"/>
                  <c:y val="-6.1807504663783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894584820681296"/>
                  <c:y val="-4.15169815117832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5796743043919831"/>
                  <c:y val="2.7683739265487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Младенческая</c:v>
                </c:pt>
                <c:pt idx="1">
                  <c:v>От 1 до 4 лет</c:v>
                </c:pt>
                <c:pt idx="2">
                  <c:v>От 4 до 15 лет</c:v>
                </c:pt>
                <c:pt idx="3">
                  <c:v>От 15 до 17 лет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3055527753621"/>
          <c:y val="0.2298210231100824"/>
          <c:w val="0.34767134479845013"/>
          <c:h val="0.35333705257351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 w="25400"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5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7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77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4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11009834293327164"/>
                  <c:y val="-7.1945478280191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165852701492406"/>
                  <c:y val="9.894754611384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813922684023375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461992666554344"/>
                  <c:y val="-9.482473169243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302511283929386E-2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52.9</c:v>
                </c:pt>
                <c:pt idx="1">
                  <c:v>52.5</c:v>
                </c:pt>
                <c:pt idx="2">
                  <c:v>43.3</c:v>
                </c:pt>
                <c:pt idx="3">
                  <c:v>24.8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9596328"/>
        <c:axId val="219596720"/>
      </c:lineChart>
      <c:catAx>
        <c:axId val="21959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596720"/>
        <c:crosses val="autoZero"/>
        <c:auto val="1"/>
        <c:lblAlgn val="ctr"/>
        <c:lblOffset val="100"/>
        <c:noMultiLvlLbl val="0"/>
      </c:catAx>
      <c:valAx>
        <c:axId val="21959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59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Структура смертности по причинам смерти</a:t>
            </a:r>
            <a:endParaRPr lang="ru-RU" sz="1800" dirty="0"/>
          </a:p>
        </c:rich>
      </c:tx>
      <c:layout>
        <c:manualLayout>
          <c:xMode val="edge"/>
          <c:yMode val="edge"/>
          <c:x val="1.1364574477882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892257048391764E-2"/>
          <c:y val="0.22588654134590319"/>
          <c:w val="0.46540020256689824"/>
          <c:h val="0.52704991631709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1367129290045405"/>
                  <c:y val="4.62366159721438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6887540426492E-2"/>
                  <c:y val="-0.122127296242517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04760323567862E-2"/>
                  <c:y val="5.27800480814639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95823024545115E-2"/>
                  <c:y val="1.9825370800528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896715500279536E-2"/>
                  <c:y val="2.0312365443618703E-3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1927705305994"/>
                      <c:h val="9.095777570966752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219891340877448"/>
                  <c:y val="-1.02783957710912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352233658821326E-2"/>
                  <c:y val="-3.52200791794284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875548805682011E-2"/>
                  <c:y val="-6.5857835564920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1542302224659187"/>
                  <c:y val="-6.1807504663783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894584820681296"/>
                  <c:y val="-4.15169815117832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5796743043919831"/>
                  <c:y val="2.7683739265487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Некоторые инфекционные и паразитарные болезни</c:v>
                </c:pt>
                <c:pt idx="1">
                  <c:v>Врожденные аномалии развития</c:v>
                </c:pt>
                <c:pt idx="2">
                  <c:v>Новообразования</c:v>
                </c:pt>
                <c:pt idx="3">
                  <c:v>Болезни нервной системы (ДЦП)</c:v>
                </c:pt>
                <c:pt idx="4">
                  <c:v>Внешние причины (утопление)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11547844476975"/>
          <c:y val="0.11386762359442315"/>
          <c:w val="0.39418643347042209"/>
          <c:h val="0.80515547137591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Структура заболеваемости</a:t>
            </a:r>
          </a:p>
        </c:rich>
      </c:tx>
      <c:layout>
        <c:manualLayout>
          <c:xMode val="edge"/>
          <c:yMode val="edge"/>
          <c:x val="0.16897826479339936"/>
          <c:y val="2.50553436449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91469389421209"/>
          <c:y val="4.3547973407618628E-3"/>
          <c:w val="0.66617070468452888"/>
          <c:h val="0.79702992534437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5.8404408212759162E-2"/>
                  <c:y val="4.2415383201592098E-2"/>
                </c:manualLayout>
              </c:layout>
              <c:tx>
                <c:rich>
                  <a:bodyPr/>
                  <a:lstStyle/>
                  <a:p>
                    <a:fld id="{52F95037-5B61-4C36-BBF7-11A11D870ED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4142801841489492E-3"/>
                  <c:y val="-7.5617798296759894E-2"/>
                </c:manualLayout>
              </c:layout>
              <c:tx>
                <c:rich>
                  <a:bodyPr/>
                  <a:lstStyle/>
                  <a:p>
                    <a:fld id="{0747CC2A-3F8C-4839-91F1-A5EC3B570330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5115621177389627E-2"/>
                  <c:y val="-4.73500200937892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48654663625764E-2"/>
                  <c:y val="-4.7092504125056063E-2"/>
                </c:manualLayout>
              </c:layout>
              <c:tx>
                <c:rich>
                  <a:bodyPr/>
                  <a:lstStyle/>
                  <a:p>
                    <a:fld id="{ED9B878C-AC59-488C-867A-7BF53EACEDA6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6354985095023674E-2"/>
                  <c:y val="-4.8354881007734392E-2"/>
                </c:manualLayout>
              </c:layout>
              <c:tx>
                <c:rich>
                  <a:bodyPr/>
                  <a:lstStyle/>
                  <a:p>
                    <a:fld id="{EF38A55A-A432-476C-A59B-E6D38D7D0629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3803354524084445E-2"/>
                  <c:y val="-4.1745190177771743E-2"/>
                </c:manualLayout>
              </c:layout>
              <c:tx>
                <c:rich>
                  <a:bodyPr/>
                  <a:lstStyle/>
                  <a:p>
                    <a:fld id="{A0AF0788-B15D-4A8E-9619-85AF7130FE87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2.9226483093022931E-2"/>
                  <c:y val="-2.5326404062100097E-3"/>
                </c:manualLayout>
              </c:layout>
              <c:tx>
                <c:rich>
                  <a:bodyPr/>
                  <a:lstStyle/>
                  <a:p>
                    <a:fld id="{31A28668-EC6F-44BA-A9AD-FB32C21A7A2A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3.1730991149487173E-2"/>
                  <c:y val="5.2765056283183903E-3"/>
                </c:manualLayout>
              </c:layout>
              <c:tx>
                <c:rich>
                  <a:bodyPr/>
                  <a:lstStyle/>
                  <a:p>
                    <a:fld id="{F786CD3C-C791-48C7-BF2D-AAD8A66DB2DE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2.3191752341181045E-2"/>
                  <c:y val="5.7653059125117789E-3"/>
                </c:manualLayout>
              </c:layout>
              <c:tx>
                <c:rich>
                  <a:bodyPr/>
                  <a:lstStyle/>
                  <a:p>
                    <a:fld id="{5845EEEF-37E8-4158-A119-CD1F808F19EE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2.1163538030662715E-2"/>
                  <c:y val="-2.6819722362810189E-2"/>
                </c:manualLayout>
              </c:layout>
              <c:tx>
                <c:rich>
                  <a:bodyPr/>
                  <a:lstStyle/>
                  <a:p>
                    <a:fld id="{FFE1A86D-27E0-49BC-9270-05830F9161F0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.13034507694697645"/>
                  <c:y val="5.8992073583044955E-3"/>
                </c:manualLayout>
              </c:layout>
              <c:tx>
                <c:rich>
                  <a:bodyPr/>
                  <a:lstStyle/>
                  <a:p>
                    <a:fld id="{10CD1756-C741-40FF-87E5-C21C2C4863B7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Болезни органов дыхания</c:v>
                </c:pt>
                <c:pt idx="1">
                  <c:v>Болезни системы кровообращения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  <c:pt idx="4">
                  <c:v>Инфекционные и паразитарные болезни</c:v>
                </c:pt>
                <c:pt idx="5">
                  <c:v>Болезни эндокринной системы</c:v>
                </c:pt>
                <c:pt idx="6">
                  <c:v>Болезни органов пищеварения</c:v>
                </c:pt>
                <c:pt idx="7">
                  <c:v>Болезни глаза и его придаточного аппарата</c:v>
                </c:pt>
                <c:pt idx="8">
                  <c:v>Болезни кожи и подкожной клетчатки</c:v>
                </c:pt>
                <c:pt idx="9">
                  <c:v>Болезни нервной системы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36.1</c:v>
                </c:pt>
                <c:pt idx="1">
                  <c:v>10.6</c:v>
                </c:pt>
                <c:pt idx="2" formatCode="0.0">
                  <c:v>10.1</c:v>
                </c:pt>
                <c:pt idx="3">
                  <c:v>7.3</c:v>
                </c:pt>
                <c:pt idx="4">
                  <c:v>5.7</c:v>
                </c:pt>
                <c:pt idx="5">
                  <c:v>5.4</c:v>
                </c:pt>
                <c:pt idx="6">
                  <c:v>5.0999999999999996</c:v>
                </c:pt>
                <c:pt idx="7" formatCode="0.0">
                  <c:v>4.7</c:v>
                </c:pt>
                <c:pt idx="8">
                  <c:v>3.6</c:v>
                </c:pt>
                <c:pt idx="9">
                  <c:v>1.9</c:v>
                </c:pt>
                <c:pt idx="10">
                  <c:v>9.5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64303931936232051"/>
          <c:w val="0.99915787706088433"/>
          <c:h val="0.35689621592113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7.3909755051802459E-2"/>
                  <c:y val="5.554271241759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642706258062371"/>
                  <c:y val="-5.8940608142195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828991925865802E-2"/>
                  <c:y val="8.149029314187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979432703810847"/>
                  <c:y val="-5.683411208301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9462607040535057E-2"/>
                  <c:y val="-4.700398694023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1121.5999999999999</c:v>
                </c:pt>
                <c:pt idx="1">
                  <c:v>1196.7</c:v>
                </c:pt>
                <c:pt idx="2">
                  <c:v>1205.2</c:v>
                </c:pt>
                <c:pt idx="3">
                  <c:v>1206.9000000000001</c:v>
                </c:pt>
                <c:pt idx="4">
                  <c:v>1225.9000000000001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643416"/>
        <c:axId val="220643808"/>
      </c:lineChart>
      <c:catAx>
        <c:axId val="220643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0643808"/>
        <c:crosses val="autoZero"/>
        <c:auto val="1"/>
        <c:lblAlgn val="ctr"/>
        <c:lblOffset val="100"/>
        <c:noMultiLvlLbl val="0"/>
      </c:catAx>
      <c:valAx>
        <c:axId val="22064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0643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заболеваемости</a:t>
            </a:r>
          </a:p>
        </c:rich>
      </c:tx>
      <c:layout>
        <c:manualLayout>
          <c:xMode val="edge"/>
          <c:yMode val="edge"/>
          <c:x val="0.15915059529947215"/>
          <c:y val="4.029713433761131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70838035170288"/>
          <c:y val="0"/>
          <c:w val="0.67354145680497424"/>
          <c:h val="0.80791691869627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2.1824197308650147E-2"/>
                  <c:y val="-8.82086489704161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223641967940516E-2"/>
                  <c:y val="2.4550255732902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019269003240455E-3"/>
                  <c:y val="1.21684010418595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950117999744256E-2"/>
                  <c:y val="1.2079247710473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083511782273E-2"/>
                  <c:y val="3.2832085872488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6074521205808621E-2"/>
                  <c:y val="1.4612231014112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1880584529661871E-2"/>
                  <c:y val="-1.19453462646811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492506498739911E-2"/>
                  <c:y val="-2.65507193302253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7530558151655253E-2"/>
                  <c:y val="-6.177640070170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5387042836838052E-4"/>
                  <c:y val="-7.2001259119357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1810929954833299E-2"/>
                  <c:y val="-6.32074831191595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1606729167807263"/>
                  <c:y val="-4.30195684704442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0635395589813969"/>
                  <c:y val="-5.88926333288070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Болезни органов дыхания</c:v>
                </c:pt>
                <c:pt idx="1">
                  <c:v>Болезни мочеполовой системы</c:v>
                </c:pt>
                <c:pt idx="2">
                  <c:v>Болезни кожи и подкожной клетчатки</c:v>
                </c:pt>
                <c:pt idx="3">
                  <c:v>Инфекционные и паразитарные болезни</c:v>
                </c:pt>
                <c:pt idx="4">
                  <c:v>Болезни глаза и его придаточного аппарата</c:v>
                </c:pt>
                <c:pt idx="5">
                  <c:v>Болезни органов пищеварения</c:v>
                </c:pt>
                <c:pt idx="6">
                  <c:v>Болезни системы кровообращения</c:v>
                </c:pt>
                <c:pt idx="7">
                  <c:v>Болезни уха и сосцевидного отростка</c:v>
                </c:pt>
                <c:pt idx="8">
                  <c:v>Болезни костно-мышечной системы</c:v>
                </c:pt>
                <c:pt idx="9">
                  <c:v>Эндокринные заболевания</c:v>
                </c:pt>
                <c:pt idx="10">
                  <c:v>Травмы и отравления</c:v>
                </c:pt>
                <c:pt idx="11">
                  <c:v>Болезни нервной системы</c:v>
                </c:pt>
                <c:pt idx="12">
                  <c:v>Прочие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 formatCode="General">
                  <c:v>57.9</c:v>
                </c:pt>
                <c:pt idx="1">
                  <c:v>7.2</c:v>
                </c:pt>
                <c:pt idx="2" formatCode="General">
                  <c:v>5.6</c:v>
                </c:pt>
                <c:pt idx="3" formatCode="General">
                  <c:v>4.0999999999999996</c:v>
                </c:pt>
                <c:pt idx="4" formatCode="General">
                  <c:v>3.9</c:v>
                </c:pt>
                <c:pt idx="5" formatCode="General">
                  <c:v>2.8</c:v>
                </c:pt>
                <c:pt idx="6">
                  <c:v>2.5</c:v>
                </c:pt>
                <c:pt idx="7">
                  <c:v>2.5</c:v>
                </c:pt>
                <c:pt idx="8">
                  <c:v>2</c:v>
                </c:pt>
                <c:pt idx="9" formatCode="General">
                  <c:v>1.6</c:v>
                </c:pt>
                <c:pt idx="10" formatCode="General">
                  <c:v>1.5</c:v>
                </c:pt>
                <c:pt idx="11" formatCode="General">
                  <c:v>1.1000000000000001</c:v>
                </c:pt>
                <c:pt idx="12" formatCode="General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59345343658660699"/>
          <c:w val="1"/>
          <c:h val="0.406546563413393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12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7.3909755051802459E-2"/>
                  <c:y val="5.554271241759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063054345912844"/>
                  <c:y val="1.423244282937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828991925865802E-2"/>
                  <c:y val="8.149029314187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869112957038596E-2"/>
                  <c:y val="1.909540528198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259129832921796E-2"/>
                  <c:y val="-4.3388295637141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656.6</c:v>
                </c:pt>
                <c:pt idx="1">
                  <c:v>705.9</c:v>
                </c:pt>
                <c:pt idx="2">
                  <c:v>677.8</c:v>
                </c:pt>
                <c:pt idx="3" formatCode="0.0">
                  <c:v>685</c:v>
                </c:pt>
                <c:pt idx="4">
                  <c:v>700.3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644984"/>
        <c:axId val="220645376"/>
      </c:lineChart>
      <c:catAx>
        <c:axId val="22064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0645376"/>
        <c:crosses val="autoZero"/>
        <c:auto val="1"/>
        <c:lblAlgn val="ctr"/>
        <c:lblOffset val="100"/>
        <c:noMultiLvlLbl val="0"/>
      </c:catAx>
      <c:valAx>
        <c:axId val="22064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0644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27048340922381E-2"/>
          <c:y val="3.8668682709999465E-2"/>
          <c:w val="0.82222845609747064"/>
          <c:h val="0.683486783378572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пациенто-места, дней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360.2</c:v>
                </c:pt>
                <c:pt idx="1">
                  <c:v>353.3</c:v>
                </c:pt>
                <c:pt idx="2">
                  <c:v>354.9</c:v>
                </c:pt>
                <c:pt idx="3">
                  <c:v>349.9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оборот пациенто-места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35</c:v>
                </c:pt>
                <c:pt idx="1">
                  <c:v>33.799999999999997</c:v>
                </c:pt>
                <c:pt idx="2">
                  <c:v>32.700000000000003</c:v>
                </c:pt>
                <c:pt idx="3">
                  <c:v>37.9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 длительность пребывания, дней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4.6971573627395145E-2"/>
                  <c:y val="-1.0295483941486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998258306880198E-2"/>
                  <c:y val="1.27247554332975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971573627395145E-2"/>
                  <c:y val="3.58606744029293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722337852712009E-2"/>
                  <c:y val="1.272475543329665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10.3</c:v>
                </c:pt>
                <c:pt idx="1">
                  <c:v>10.4</c:v>
                </c:pt>
                <c:pt idx="2">
                  <c:v>10.9</c:v>
                </c:pt>
                <c:pt idx="3">
                  <c:v>9.1999999999999993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7592240"/>
        <c:axId val="247583616"/>
      </c:lineChart>
      <c:catAx>
        <c:axId val="24759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7583616"/>
        <c:crosses val="autoZero"/>
        <c:auto val="1"/>
        <c:lblAlgn val="ctr"/>
        <c:lblOffset val="100"/>
        <c:noMultiLvlLbl val="0"/>
      </c:catAx>
      <c:valAx>
        <c:axId val="24758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75922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651629540748875"/>
          <c:w val="0.91699284401750891"/>
          <c:h val="0.323982111876947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коечного фонда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3.6493749511500992E-3"/>
                  <c:y val="-4.52114125371827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194999609200793E-2"/>
                  <c:y val="-2.85545763392733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8246874755750427E-2"/>
                  <c:y val="-2.85545763392733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терапевтические</c:v>
                </c:pt>
                <c:pt idx="1">
                  <c:v>педиатрические соматические</c:v>
                </c:pt>
                <c:pt idx="2">
                  <c:v>неврологические для взрослых</c:v>
                </c:pt>
                <c:pt idx="3">
                  <c:v>неврологические для детей</c:v>
                </c:pt>
                <c:pt idx="4">
                  <c:v>патологии беременности</c:v>
                </c:pt>
                <c:pt idx="5">
                  <c:v>оториноларингологические для детей</c:v>
                </c:pt>
                <c:pt idx="6">
                  <c:v>оториноларингологические для взрослых</c:v>
                </c:pt>
                <c:pt idx="7">
                  <c:v>офтальмологические для взрослых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0.22500000000000001</c:v>
                </c:pt>
                <c:pt idx="1">
                  <c:v>8.5000000000000006E-2</c:v>
                </c:pt>
                <c:pt idx="2">
                  <c:v>8.5000000000000006E-2</c:v>
                </c:pt>
                <c:pt idx="3">
                  <c:v>0.29599999999999999</c:v>
                </c:pt>
                <c:pt idx="4">
                  <c:v>0.21099999999999999</c:v>
                </c:pt>
                <c:pt idx="5">
                  <c:v>5.6000000000000001E-2</c:v>
                </c:pt>
                <c:pt idx="6">
                  <c:v>3.5000000000000003E-2</c:v>
                </c:pt>
                <c:pt idx="7">
                  <c:v>7.0000000000000001E-3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Лист1!$A$2:$A$9</c:f>
              <c:strCache>
                <c:ptCount val="8"/>
                <c:pt idx="0">
                  <c:v>терапевтические</c:v>
                </c:pt>
                <c:pt idx="1">
                  <c:v>педиатрические соматические</c:v>
                </c:pt>
                <c:pt idx="2">
                  <c:v>неврологические для взрослых</c:v>
                </c:pt>
                <c:pt idx="3">
                  <c:v>неврологические для детей</c:v>
                </c:pt>
                <c:pt idx="4">
                  <c:v>патологии беременности</c:v>
                </c:pt>
                <c:pt idx="5">
                  <c:v>оториноларингологические для детей</c:v>
                </c:pt>
                <c:pt idx="6">
                  <c:v>оториноларингологические для взрослых</c:v>
                </c:pt>
                <c:pt idx="7">
                  <c:v>офтальмологические для взрослых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879028041292764E-4"/>
          <c:y val="0.51494655947333667"/>
          <c:w val="0.93182900312663686"/>
          <c:h val="0.47077615235702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/>
            </a:pPr>
            <a:r>
              <a:rPr lang="ru-RU" sz="1900" dirty="0"/>
              <a:t>Результаты диспансеризации определенных групп взрослого населения</a:t>
            </a:r>
          </a:p>
        </c:rich>
      </c:tx>
      <c:layout>
        <c:manualLayout>
          <c:xMode val="edge"/>
          <c:yMode val="edge"/>
          <c:x val="0.10014112101381155"/>
          <c:y val="2.21275934845880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9374502856317E-2"/>
          <c:y val="0.28907832366006841"/>
          <c:w val="0.62501666561211944"/>
          <c:h val="0.67029675196850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диспансеризации определенных групп взрослого населения</c:v>
                </c:pt>
              </c:strCache>
            </c:strRef>
          </c:tx>
          <c:explosion val="26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66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I группа здоровья</c:v>
                </c:pt>
                <c:pt idx="1">
                  <c:v>II группа здоровья</c:v>
                </c:pt>
                <c:pt idx="2">
                  <c:v>III группа здоровья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0.48799999999999999</c:v>
                </c:pt>
                <c:pt idx="1">
                  <c:v>0.10100000000000001</c:v>
                </c:pt>
                <c:pt idx="2">
                  <c:v>0.41099999999999998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</a:t>
            </a: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ru-RU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4901333139334"/>
          <c:y val="7.0921697276202483E-2"/>
          <c:w val="0.70851467726388151"/>
          <c:h val="0.70245422652569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населения в 2015 году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0.13281377880435771"/>
                  <c:y val="-0.218598559471482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Трудоспособное население</c:v>
                </c:pt>
                <c:pt idx="1">
                  <c:v>Население старше трудоспособного возраста</c:v>
                </c:pt>
                <c:pt idx="2">
                  <c:v>Дети (0-14 лет)</c:v>
                </c:pt>
                <c:pt idx="3">
                  <c:v>Подростки (15-17 лет)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0.61599999999999999</c:v>
                </c:pt>
                <c:pt idx="1">
                  <c:v>0.17799999999999999</c:v>
                </c:pt>
                <c:pt idx="2">
                  <c:v>0.183</c:v>
                </c:pt>
                <c:pt idx="3">
                  <c:v>2.1999999999999999E-2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3323676086068681"/>
          <c:w val="0.99844588327301165"/>
          <c:h val="0.366763239139313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1800" dirty="0"/>
              <a:t>Исполнение плана финансово-хозяйственной деятельности по расходам за счет всех источников  в </a:t>
            </a:r>
            <a:r>
              <a:rPr lang="ru-RU" sz="1800" dirty="0" smtClean="0"/>
              <a:t>2016 </a:t>
            </a:r>
            <a:r>
              <a:rPr lang="ru-RU" sz="1800" dirty="0"/>
              <a:t>году (тыс. руб.)</a:t>
            </a:r>
          </a:p>
        </c:rich>
      </c:tx>
      <c:layout>
        <c:manualLayout>
          <c:xMode val="edge"/>
          <c:yMode val="edge"/>
          <c:x val="0.14981537690780689"/>
          <c:y val="2.516718258840509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57001640516552"/>
          <c:y val="0.1912444957109275"/>
          <c:w val="0.53039745034099706"/>
          <c:h val="0.483014215990243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плана финансово-хозяйственной деятельности по расходам за счет всех источников  в 2015 году (тыс. руб.)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6110914300926733E-4"/>
                  <c:y val="-1.53904587643805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911477341092019E-2"/>
                  <c:y val="-2.12520673337731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Субсидия на выполнение государственного задания </c:v>
                </c:pt>
                <c:pt idx="1">
                  <c:v>Расходы за счет средств ОМС </c:v>
                </c:pt>
                <c:pt idx="2">
                  <c:v>Субсидии на заработную плату</c:v>
                </c:pt>
                <c:pt idx="3">
                  <c:v>Родовые сертификаты</c:v>
                </c:pt>
                <c:pt idx="4">
                  <c:v>Расходы за счет средств от приносящей доход деятельности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73744.3</c:v>
                </c:pt>
                <c:pt idx="1">
                  <c:v>777190.53</c:v>
                </c:pt>
                <c:pt idx="2">
                  <c:v>152818.03</c:v>
                </c:pt>
                <c:pt idx="3">
                  <c:v>7606.48</c:v>
                </c:pt>
                <c:pt idx="4">
                  <c:v>23561.75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Субсидия на выполнение государственного задания </c:v>
                </c:pt>
                <c:pt idx="1">
                  <c:v>Расходы за счет средств ОМС </c:v>
                </c:pt>
                <c:pt idx="2">
                  <c:v>Субсидии на заработную плату</c:v>
                </c:pt>
                <c:pt idx="3">
                  <c:v>Родовые сертификаты</c:v>
                </c:pt>
                <c:pt idx="4">
                  <c:v>Расходы за счет средств от приносящей доход деятельности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7.7554275939989885E-3"/>
          <c:y val="0.67837711305663195"/>
          <c:w val="0.98175359970485443"/>
          <c:h val="0.2383495678725390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490420122024316E-2"/>
                  <c:y val="-2.2757328038820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врачи </c:v>
                </c:pt>
                <c:pt idx="1">
                  <c:v>средние медицинские работники</c:v>
                </c:pt>
                <c:pt idx="2">
                  <c:v>младший медперсонал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78789</c:v>
                </c:pt>
                <c:pt idx="1">
                  <c:v>47596</c:v>
                </c:pt>
                <c:pt idx="2">
                  <c:v>33002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423529344618743E-2"/>
                  <c:y val="-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71932698289489E-2"/>
                  <c:y val="-4.551465607764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врачи </c:v>
                </c:pt>
                <c:pt idx="1">
                  <c:v>средние медицинские работники</c:v>
                </c:pt>
                <c:pt idx="2">
                  <c:v>младший медперсонал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107823</c:v>
                </c:pt>
                <c:pt idx="1">
                  <c:v>55935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врачи </c:v>
                </c:pt>
                <c:pt idx="1">
                  <c:v>средние медицинские работники</c:v>
                </c:pt>
                <c:pt idx="2">
                  <c:v>младший медперсонал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756808"/>
        <c:axId val="224756024"/>
        <c:axId val="0"/>
      </c:bar3DChart>
      <c:catAx>
        <c:axId val="224756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4756024"/>
        <c:crosses val="autoZero"/>
        <c:auto val="1"/>
        <c:lblAlgn val="ctr"/>
        <c:lblOffset val="100"/>
        <c:noMultiLvlLbl val="0"/>
      </c:catAx>
      <c:valAx>
        <c:axId val="22475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4756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20</a:t>
            </a:r>
            <a:r>
              <a:rPr lang="en-US"/>
              <a:t>1</a:t>
            </a:r>
            <a:r>
              <a:rPr lang="ru-RU"/>
              <a:t>8</a:t>
            </a:r>
            <a:r>
              <a:rPr lang="en-US"/>
              <a:t> </a:t>
            </a:r>
            <a:r>
              <a:rPr lang="ru-RU"/>
              <a:t>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058818180164781"/>
          <c:y val="8.5826144512894512E-2"/>
          <c:w val="0.69407839695906004"/>
          <c:h val="0.69003385382844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населения в 2015 году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0971573031664332"/>
                  <c:y val="-0.211146335853136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Трудоспособное население</c:v>
                </c:pt>
                <c:pt idx="1">
                  <c:v>Население старше трудоспособного возраста</c:v>
                </c:pt>
                <c:pt idx="2">
                  <c:v>Дети (0-14 лет)</c:v>
                </c:pt>
                <c:pt idx="3">
                  <c:v>Подростки (15-17 лет)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0.60699999999999998</c:v>
                </c:pt>
                <c:pt idx="1">
                  <c:v>0.157</c:v>
                </c:pt>
                <c:pt idx="2">
                  <c:v>0.21199999999999999</c:v>
                </c:pt>
                <c:pt idx="3">
                  <c:v>2.4E-2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62081638816344353"/>
          <c:w val="0.99844588327301165"/>
          <c:h val="0.37918361183655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dirty="0" smtClean="0"/>
              <a:t>на 1000 родившихся</a:t>
            </a:r>
            <a:endParaRPr lang="ru-RU" sz="18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010376609900504E-2"/>
          <c:y val="0.11733083169291339"/>
          <c:w val="0.87917560886284563"/>
          <c:h val="0.621019726049868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Мертворождаемость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1.57</c:v>
                </c:pt>
                <c:pt idx="1">
                  <c:v>1.43</c:v>
                </c:pt>
                <c:pt idx="2">
                  <c:v>2.02</c:v>
                </c:pt>
                <c:pt idx="3">
                  <c:v>2.48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Ранняя неонатальная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9532220045815213E-2"/>
                  <c:y val="4.6086355809610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262206536201426E-2"/>
                  <c:y val="4.8817800589045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1.05</c:v>
                </c:pt>
                <c:pt idx="1">
                  <c:v>0.96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Перинатальная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2.63</c:v>
                </c:pt>
                <c:pt idx="1">
                  <c:v>2.39</c:v>
                </c:pt>
                <c:pt idx="2">
                  <c:v>2.02</c:v>
                </c:pt>
                <c:pt idx="3">
                  <c:v>2.48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4.74</c:v>
                </c:pt>
                <c:pt idx="1">
                  <c:v>3.84</c:v>
                </c:pt>
                <c:pt idx="2">
                  <c:v>2.02</c:v>
                </c:pt>
                <c:pt idx="3">
                  <c:v>0.49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451960"/>
        <c:axId val="161252944"/>
      </c:lineChart>
      <c:catAx>
        <c:axId val="158451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252944"/>
        <c:crosses val="autoZero"/>
        <c:auto val="1"/>
        <c:lblAlgn val="ctr"/>
        <c:lblOffset val="100"/>
        <c:noMultiLvlLbl val="0"/>
      </c:catAx>
      <c:valAx>
        <c:axId val="161252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8451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071415491668106E-4"/>
          <c:y val="0.84489501573699322"/>
          <c:w val="0.9925214455542134"/>
          <c:h val="0.1359270157954935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 algn="l">
              <a:buFontTx/>
              <a:buNone/>
              <a:defRPr sz="1800"/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на 1000 населения</a:t>
            </a:r>
          </a:p>
          <a:p>
            <a:pPr marL="0" indent="0" algn="l">
              <a:buFontTx/>
              <a:buNone/>
              <a:defRPr sz="1800"/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975445485969613"/>
          <c:y val="0"/>
        </c:manualLayout>
      </c:layout>
      <c:overlay val="0"/>
      <c:spPr>
        <a:noFill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3766142019722"/>
          <c:y val="4.6355628724861785E-2"/>
          <c:w val="0.87052200608483699"/>
          <c:h val="0.7047174373495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398443396366801E-2"/>
                  <c:y val="-2.3832359803328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9931898591052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198735259548026E-2"/>
                  <c:y val="-7.1497079409985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5.2</c:v>
                </c:pt>
                <c:pt idx="2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398929835002201E-2"/>
                  <c:y val="-1.668265186233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99318985910372E-3"/>
                  <c:y val="-9.5329439213314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598637971820848E-2"/>
                  <c:y val="-2.621559578366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17.2</c:v>
                </c:pt>
                <c:pt idx="1">
                  <c:v>5.3</c:v>
                </c:pt>
                <c:pt idx="2">
                  <c:v>11.9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99124410456325E-2"/>
                  <c:y val="-2.383235980332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998054245458501E-3"/>
                  <c:y val="-1.1916179901664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99027122729251E-2"/>
                  <c:y val="-3.098206774432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18.2</c:v>
                </c:pt>
                <c:pt idx="1">
                  <c:v>4.8</c:v>
                </c:pt>
                <c:pt idx="2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99027122729199E-2"/>
                  <c:y val="-1.1916179901664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994162736375499E-3"/>
                  <c:y val="-1.4299415881997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598151533185472E-2"/>
                  <c:y val="-3.574853970499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16.5</c:v>
                </c:pt>
                <c:pt idx="1">
                  <c:v>5.6</c:v>
                </c:pt>
                <c:pt idx="2">
                  <c:v>10.8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98540684093823E-2"/>
                  <c:y val="-7.1497079409986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798346108639727E-2"/>
                  <c:y val="-1.4299415881997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59669221727935E-2"/>
                  <c:y val="-1.429941588199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16.2</c:v>
                </c:pt>
                <c:pt idx="1">
                  <c:v>5.2</c:v>
                </c:pt>
                <c:pt idx="2" formatCode="0.0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1253728"/>
        <c:axId val="161254120"/>
        <c:axId val="0"/>
      </c:bar3DChart>
      <c:catAx>
        <c:axId val="16125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254120"/>
        <c:crosses val="autoZero"/>
        <c:auto val="1"/>
        <c:lblAlgn val="ctr"/>
        <c:lblOffset val="100"/>
        <c:tickLblSkip val="1"/>
        <c:noMultiLvlLbl val="0"/>
      </c:catAx>
      <c:valAx>
        <c:axId val="161254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1253728"/>
        <c:crossesAt val="1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90528371620202"/>
          <c:y val="0"/>
          <c:w val="0.69647794887879122"/>
          <c:h val="0.78604811155430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1367129290045405"/>
                  <c:y val="4.62366159721438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613657668338848E-2"/>
                  <c:y val="-6.61497136706659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171515278186929E-2"/>
                  <c:y val="1.27960248785584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95823024545115E-2"/>
                  <c:y val="1.9825370800528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484807372603246E-2"/>
                  <c:y val="1.40266315169145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1920540591248"/>
                      <c:h val="3.498041864990348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219891340877448"/>
                  <c:y val="-1.02783957710912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4352233658821326E-2"/>
                  <c:y val="-3.52200791794284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6875548805682011E-2"/>
                  <c:y val="-6.5857835564920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1542302224659187"/>
                  <c:y val="-6.1807504663783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9894584820681296"/>
                  <c:y val="-4.15169815117832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5796743043919831"/>
                  <c:y val="2.7683739265487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Болезни  системы кровообращения</c:v>
                </c:pt>
                <c:pt idx="1">
                  <c:v>Новообразования </c:v>
                </c:pt>
                <c:pt idx="2">
                  <c:v>Внешние причины </c:v>
                </c:pt>
                <c:pt idx="3">
                  <c:v>Инфекционные и паразитарные заболевания </c:v>
                </c:pt>
                <c:pt idx="4">
                  <c:v>болезни органов пищеварения</c:v>
                </c:pt>
                <c:pt idx="5">
                  <c:v>болезни органов дыхания</c:v>
                </c:pt>
                <c:pt idx="6">
                  <c:v>другие симптомы и признаки </c:v>
                </c:pt>
                <c:pt idx="7">
                  <c:v>болезни мочеполовой системы </c:v>
                </c:pt>
                <c:pt idx="8">
                  <c:v>болезни эндокринной системы </c:v>
                </c:pt>
                <c:pt idx="9">
                  <c:v>болезни нервной системы 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314</c:v>
                </c:pt>
                <c:pt idx="1">
                  <c:v>156</c:v>
                </c:pt>
                <c:pt idx="2">
                  <c:v>54</c:v>
                </c:pt>
                <c:pt idx="3">
                  <c:v>26</c:v>
                </c:pt>
                <c:pt idx="4">
                  <c:v>26</c:v>
                </c:pt>
                <c:pt idx="5">
                  <c:v>25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9066600624621956E-2"/>
          <c:y val="0.63273897659831091"/>
          <c:w val="0.96660666298525455"/>
          <c:h val="0.3665549465528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 w="25400"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5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7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77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4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11009834293327164"/>
                  <c:y val="-7.1945478280191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165852701492406"/>
                  <c:y val="9.894754611384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813922684023375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461992666554344"/>
                  <c:y val="-9.482473169243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302511283929386E-2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517.79999999999995</c:v>
                </c:pt>
                <c:pt idx="1">
                  <c:v>525.29999999999995</c:v>
                </c:pt>
                <c:pt idx="2">
                  <c:v>480.2</c:v>
                </c:pt>
                <c:pt idx="3">
                  <c:v>564.5</c:v>
                </c:pt>
                <c:pt idx="4">
                  <c:v>515.70000000000005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255296"/>
        <c:axId val="161255688"/>
      </c:lineChart>
      <c:catAx>
        <c:axId val="16125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255688"/>
        <c:crosses val="autoZero"/>
        <c:auto val="1"/>
        <c:lblAlgn val="ctr"/>
        <c:lblOffset val="100"/>
        <c:noMultiLvlLbl val="0"/>
      </c:catAx>
      <c:valAx>
        <c:axId val="16125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25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79780081778467"/>
          <c:y val="1.6720949168314541E-3"/>
          <c:w val="0.71842180967126856"/>
          <c:h val="0.666111096750661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7.432435820506357E-2"/>
                  <c:y val="6.26797748855831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106179962771242E-2"/>
                  <c:y val="5.2151949359308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170838698222897E-2"/>
                  <c:y val="4.31874383398170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5142724169739809E-2"/>
                  <c:y val="1.17502588471143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Болезни  системы кровообращения</c:v>
                </c:pt>
                <c:pt idx="1">
                  <c:v>Внешние причины </c:v>
                </c:pt>
                <c:pt idx="2">
                  <c:v>Новообразования </c:v>
                </c:pt>
                <c:pt idx="3">
                  <c:v>Инфекционные и паразитарные заболевания </c:v>
                </c:pt>
                <c:pt idx="4">
                  <c:v>болезни органов пищеварения</c:v>
                </c:pt>
                <c:pt idx="5">
                  <c:v>болезни органов дыхания </c:v>
                </c:pt>
                <c:pt idx="6">
                  <c:v>другие симптомы и признаки </c:v>
                </c:pt>
                <c:pt idx="7">
                  <c:v>болезни эндокринной системы </c:v>
                </c:pt>
                <c:pt idx="8">
                  <c:v>болезни нервной системы </c:v>
                </c:pt>
                <c:pt idx="9">
                  <c:v>болезни мочеполовой системы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34.200000000000003</c:v>
                </c:pt>
                <c:pt idx="1">
                  <c:v>21.8</c:v>
                </c:pt>
                <c:pt idx="2">
                  <c:v>17.600000000000001</c:v>
                </c:pt>
                <c:pt idx="3" formatCode="General">
                  <c:v>10.9</c:v>
                </c:pt>
                <c:pt idx="4" formatCode="General">
                  <c:v>6.8</c:v>
                </c:pt>
                <c:pt idx="5" formatCode="General">
                  <c:v>3.1</c:v>
                </c:pt>
                <c:pt idx="6" formatCode="General">
                  <c:v>2.6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62803705570562218"/>
          <c:w val="0.98616206711539522"/>
          <c:h val="0.3708492913835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 w="25400"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5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7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77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4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11009834293327164"/>
                  <c:y val="-7.1945478280191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165852701492406"/>
                  <c:y val="9.894754611384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813922684023375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461992666554344"/>
                  <c:y val="-9.482473169243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302511283929386E-2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323.60000000000002</c:v>
                </c:pt>
                <c:pt idx="1">
                  <c:v>289.8</c:v>
                </c:pt>
                <c:pt idx="2">
                  <c:v>267.5</c:v>
                </c:pt>
                <c:pt idx="3">
                  <c:v>304.2</c:v>
                </c:pt>
                <c:pt idx="4">
                  <c:v>253.8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9594760"/>
        <c:axId val="219595152"/>
      </c:lineChart>
      <c:catAx>
        <c:axId val="21959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595152"/>
        <c:crosses val="autoZero"/>
        <c:auto val="1"/>
        <c:lblAlgn val="ctr"/>
        <c:lblOffset val="100"/>
        <c:noMultiLvlLbl val="0"/>
      </c:catAx>
      <c:valAx>
        <c:axId val="21959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59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62DF-FF0D-4611-8E10-B5B04D9C004C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064A-C29B-460A-A659-D3821B2D8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8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0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333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78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78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69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12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8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2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02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0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77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50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статистической формы № 30 «Сведения о медицинской организации» за 2016 год в учреждении трудится 216 врачей с высшим медицинским образованием, 97 из них (44,9%) имеют квалификационные категории: 50 специалистов (23,1% от общего количества врачей) имеют высшую, 26 человек (12,0%) – первую, 21 врач (9,7%) – вторую квалификационную категорию. Не имеет категории 119 врачей – 55,1% от общего количества врачебного персонала. Вышеуказанные цифры остаются стабильными на протяжении пяти лет. Число врачей, не имеющих категории, превышает число аттестованных специалистов в том числе и по причине увольнения специалистов со стажем и приемом на работу молодых специалистов.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Действующие сертификаты специалиста имеют 209 человек – 96,8% врачебного персонала. Кроме того, из числа врачебного персонала 26 человек имеют по 2 и более сертификата специалиста – 12,0% врачебного персонала.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учреждении работает 526 средних медицинских работника и 1 фармацевт, 229 человек из них (43,5%) имеют квалификационные категории: 140 специалистов (26,6% от общего количества средних) имеют высшую, 63 человека (11,6%) – первую, 24 работника (5,3%) – вторую квалификационную категорию. Не имеют категории 297 средних медицинских работника – 56,5% от общего количества персонала данной категории.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Действующие сертификаты специалиста имеют 423 человека – 80,4% от общего количества работающих на должностях среднего медицинского персонала.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7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статистической формы № 30 «Сведения о медицинской организации» за 2016 год в учреждении трудится 216 врачей с высшим медицинским образованием, 97 из них (44,9%) имеют квалификационные категории: 50 специалистов (23,1% от общего количества врачей) имеют высшую, 26 человек (12,0%) – первую, 21 врач (9,7%) – вторую квалификационную категорию. Не имеет категории 119 врачей – 55,1% от общего количества врачебного персонала. Вышеуказанные цифры остаются стабильными на протяжении пяти лет. Число врачей, не имеющих категории, превышает число аттестованных специалистов в том числе и по причине увольнения специалистов со стажем и приемом на работу молодых специалистов.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Действующие сертификаты специалиста имеют 209 человек – 96,8% врачебного персонала. Кроме того, из числа врачебного персонала 26 человек имеют по 2 и более сертификата специалиста – 12,0% врачебного персонала.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учреждении работает 526 средних медицинских работника и 1 фармацевт, 229 человек из них (43,5%) имеют квалификационные категории: 140 специалистов (26,6% от общего количества средних) имеют высшую, 63 человека (11,6%) – первую, 24 работника (5,3%) – вторую квалификационную категорию. Не имеют категории 297 средних медицинских работника – 56,5% от общего количества персонала данной категории.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Действующие сертификаты специалиста имеют 423 человека – 80,4% от общего количества работающих на должностях среднего медицинского персонала.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02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45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0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6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33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0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0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13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71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579F759-4873-483F-825C-7EF8856A4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163D-360F-4E66-A273-4CF016A9A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8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1013-CA83-4A25-B593-CE72B1D10A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2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162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086600" y="65373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7B26B577-F503-474B-92CD-8D474B8880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30C8-241B-48D8-9F1E-7A6FC1DB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DA7B650-E4FB-4DBE-88A8-D9750F28F1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5EC7-DA58-49B5-B438-4D0F4E581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9C52-44F2-48BA-BC67-D941D7DC8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195-90DE-4BA3-88F4-4295BA328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F02-09BD-43B2-B4C9-2748C53EA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CF7-5F70-4590-B4A0-9A1EB7D06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C16-EC6E-4AAC-A0E2-B754C99A1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61BF3DD-738B-479C-9A35-32635C96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27784" y="1243184"/>
            <a:ext cx="6497268" cy="3409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ИТОГИ ДЕЯТЕЛЬНОСТИ </a:t>
            </a:r>
            <a:b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БУ «</a:t>
            </a:r>
            <a:r>
              <a:rPr lang="ru-RU" sz="3600" cap="all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Сургутская городская клиническая </a:t>
            </a:r>
            <a:br>
              <a:rPr lang="ru-RU" sz="3600" cap="all" dirty="0" smtClean="0"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3600" cap="all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поликлиника № </a:t>
            </a:r>
            <a: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4» </a:t>
            </a:r>
            <a:b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за 2018 год</a:t>
            </a:r>
            <a:endParaRPr lang="ru-RU" sz="36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0"/>
            <a:ext cx="1259632" cy="124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808"/>
            <a:ext cx="2411760" cy="160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2411762" cy="152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" y="4942833"/>
            <a:ext cx="2396547" cy="177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77" y="4816483"/>
            <a:ext cx="2240746" cy="191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46" y="4942833"/>
            <a:ext cx="2376344" cy="177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/>
          <a:stretch/>
        </p:blipFill>
        <p:spPr>
          <a:xfrm>
            <a:off x="2411760" y="4942833"/>
            <a:ext cx="2292318" cy="177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27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0" y="-99391"/>
            <a:ext cx="131329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0392" y="476672"/>
            <a:ext cx="7162800" cy="487363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Исполнение Плана мероприятий по снижению смертности по рекомендации главных внештатных специалистов МЗ РФ</a:t>
            </a:r>
          </a:p>
        </p:txBody>
      </p:sp>
      <p:graphicFrame>
        <p:nvGraphicFramePr>
          <p:cNvPr id="7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14305721"/>
              </p:ext>
            </p:extLst>
          </p:nvPr>
        </p:nvGraphicFramePr>
        <p:xfrm>
          <a:off x="395536" y="1473130"/>
          <a:ext cx="8261672" cy="4712747"/>
        </p:xfrm>
        <a:graphic>
          <a:graphicData uri="http://schemas.openxmlformats.org/drawingml/2006/table">
            <a:tbl>
              <a:tblPr/>
              <a:tblGrid>
                <a:gridCol w="5111034"/>
                <a:gridCol w="1657717"/>
                <a:gridCol w="1492921"/>
              </a:tblGrid>
              <a:tr h="56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показатель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66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граждан, прошедших диспансеризацию определенных групп взрослого населения, чел.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граждан, прошедших профилактические осмотры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800795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Маммография обеих молочных желез в двух проекциях в рамках ДОГВН (1 раз в 3 года),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исследований</a:t>
                      </a:r>
                      <a:endParaRPr lang="ru-RU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800795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Маммография обеих молочных желез в двух проекциях в рамках ДОГВН (1 раз в 2 года),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исследований</a:t>
                      </a:r>
                      <a:endParaRPr lang="ru-RU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кала на скрытую кровь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иммунохими-ческим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методом в рамках ДОГВН (1 раз в 3 года)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5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кала на скрытую кровь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иммунохими-ческим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методом в рамках ДОГВН (1 раз в 2 года)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3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75" y="120338"/>
            <a:ext cx="6858000" cy="487363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Смертность в трудоспособном возрасте</a:t>
            </a:r>
            <a:endParaRPr lang="en-US" sz="2600" dirty="0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041"/>
            <a:ext cx="1326505" cy="130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63255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Показатель </a:t>
            </a:r>
            <a:r>
              <a:rPr lang="ru-RU" b="1" dirty="0" smtClean="0"/>
              <a:t>смертности в трудоспособном возрасте </a:t>
            </a:r>
            <a:r>
              <a:rPr lang="ru-RU" b="1" dirty="0"/>
              <a:t>на 100 тыс. среднегодового населения составил </a:t>
            </a:r>
            <a:r>
              <a:rPr lang="ru-RU" b="1" dirty="0" smtClean="0"/>
              <a:t>253,8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74006655"/>
              </p:ext>
            </p:extLst>
          </p:nvPr>
        </p:nvGraphicFramePr>
        <p:xfrm>
          <a:off x="3630422" y="1287144"/>
          <a:ext cx="5384547" cy="557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28122573"/>
              </p:ext>
            </p:extLst>
          </p:nvPr>
        </p:nvGraphicFramePr>
        <p:xfrm>
          <a:off x="136259" y="1813453"/>
          <a:ext cx="32486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57192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Уровень общей смертности в трудоспособном возрасте в сравнении с 2017 годом снизился на 16,6%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636" y="16876"/>
            <a:ext cx="6512511" cy="1143000"/>
          </a:xfrm>
        </p:spPr>
        <p:txBody>
          <a:bodyPr/>
          <a:lstStyle/>
          <a:p>
            <a:pPr algn="ctr"/>
            <a:r>
              <a:rPr lang="ru-RU" sz="2400" dirty="0" smtClean="0"/>
              <a:t>Смертность на дому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703757" y="2757783"/>
            <a:ext cx="526437" cy="457200"/>
            <a:chOff x="1123" y="2679"/>
            <a:chExt cx="1536" cy="1328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677668" y="3368603"/>
            <a:ext cx="574084" cy="531750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1288035" y="3159567"/>
            <a:ext cx="7210981" cy="13601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375088" y="2741935"/>
            <a:ext cx="7123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органов кровообращения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64,8%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787704" y="275778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1288035" y="3793558"/>
            <a:ext cx="7210982" cy="24866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452561" y="3400091"/>
            <a:ext cx="7046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18,3%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787704" y="338809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683674" y="4104574"/>
            <a:ext cx="594349" cy="542594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703758" y="4864860"/>
            <a:ext cx="584278" cy="522624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1289005" y="4493439"/>
            <a:ext cx="7210012" cy="2304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800940" y="420582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1333130" y="5296956"/>
            <a:ext cx="7165887" cy="234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375088" y="4877138"/>
            <a:ext cx="63553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ругие симптомы и признаки – 3,5%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787704" y="488765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5536" y="1166632"/>
            <a:ext cx="8655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дому умерло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человека,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составил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100 тыс. среднегодового населения, что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 201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30,5% (2016 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 случаев – 164,5 на 100 тыс. населения). Число умерших на дому снизилось на 55 человек.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смертности на дому: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2310" y="4073621"/>
            <a:ext cx="738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причины заболеваемости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– 9,8%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758461" y="5597467"/>
            <a:ext cx="545523" cy="523630"/>
            <a:chOff x="3174" y="2656"/>
            <a:chExt cx="1549" cy="1351"/>
          </a:xfrm>
        </p:grpSpPr>
        <p:sp>
          <p:nvSpPr>
            <p:cNvPr id="3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" name="AutoShape 24"/>
            <p:cNvSpPr>
              <a:spLocks noChangeArrowheads="1"/>
            </p:cNvSpPr>
            <p:nvPr/>
          </p:nvSpPr>
          <p:spPr bwMode="gray">
            <a:xfrm>
              <a:off x="3257" y="2736"/>
              <a:ext cx="133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Line 28"/>
          <p:cNvSpPr>
            <a:spLocks noChangeShapeType="1"/>
          </p:cNvSpPr>
          <p:nvPr/>
        </p:nvSpPr>
        <p:spPr bwMode="auto">
          <a:xfrm flipV="1">
            <a:off x="1280741" y="5943583"/>
            <a:ext cx="7218276" cy="2774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1375088" y="5478721"/>
            <a:ext cx="7234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екоторые инфекционные и паразитарные заболевания – 2,8%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755951" y="6218673"/>
            <a:ext cx="584278" cy="522624"/>
            <a:chOff x="3174" y="2656"/>
            <a:chExt cx="1549" cy="1351"/>
          </a:xfrm>
        </p:grpSpPr>
        <p:sp>
          <p:nvSpPr>
            <p:cNvPr id="41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2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4" name="Text Box 30"/>
          <p:cNvSpPr txBox="1">
            <a:spLocks noChangeArrowheads="1"/>
          </p:cNvSpPr>
          <p:nvPr/>
        </p:nvSpPr>
        <p:spPr bwMode="gray">
          <a:xfrm>
            <a:off x="857341" y="624072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1415169" y="6211855"/>
            <a:ext cx="7234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нервной системы – 0,7%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V="1">
            <a:off x="1310793" y="6611965"/>
            <a:ext cx="7188224" cy="4337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3516" y="3244334"/>
            <a:ext cx="343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болезни нервной системы (ДЦП)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893" y="120135"/>
            <a:ext cx="6858000" cy="487363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Детская смертность</a:t>
            </a:r>
            <a:endParaRPr lang="en-US" sz="2600" dirty="0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" y="-11243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96461" y="7585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Показатель общей смертности  на 100 тыс. среднегодового </a:t>
            </a:r>
            <a:r>
              <a:rPr lang="ru-RU" b="1" dirty="0" smtClean="0"/>
              <a:t>детского населения </a:t>
            </a:r>
            <a:r>
              <a:rPr lang="ru-RU" b="1" dirty="0"/>
              <a:t>составил </a:t>
            </a:r>
            <a:r>
              <a:rPr lang="ru-RU" b="1" dirty="0" smtClean="0"/>
              <a:t>24,8 (2017 г. – 43,3)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38140406"/>
              </p:ext>
            </p:extLst>
          </p:nvPr>
        </p:nvGraphicFramePr>
        <p:xfrm>
          <a:off x="3707903" y="1404852"/>
          <a:ext cx="5265421" cy="317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3528" y="5157192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Уровень общей смертности в сравнении с 2017 годом снизился в 1,7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366692686"/>
              </p:ext>
            </p:extLst>
          </p:nvPr>
        </p:nvGraphicFramePr>
        <p:xfrm>
          <a:off x="251520" y="1769468"/>
          <a:ext cx="32486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3748416"/>
              </p:ext>
            </p:extLst>
          </p:nvPr>
        </p:nvGraphicFramePr>
        <p:xfrm>
          <a:off x="3693026" y="3933056"/>
          <a:ext cx="5450974" cy="317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529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43681"/>
            <a:ext cx="6512511" cy="908720"/>
          </a:xfrm>
        </p:spPr>
        <p:txBody>
          <a:bodyPr/>
          <a:lstStyle/>
          <a:p>
            <a:pPr algn="ctr"/>
            <a:r>
              <a:rPr lang="ru-RU" sz="2400" dirty="0" smtClean="0"/>
              <a:t>Общая заболеваемость</a:t>
            </a:r>
            <a:endParaRPr lang="en-US" sz="24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2" y="-39495"/>
            <a:ext cx="1291942" cy="127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0606" y="5517232"/>
            <a:ext cx="392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Уровень общей заболеваемости в сравнении с 2017 годом увеличился на 1,6%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99342652"/>
              </p:ext>
            </p:extLst>
          </p:nvPr>
        </p:nvGraphicFramePr>
        <p:xfrm>
          <a:off x="3779912" y="764704"/>
          <a:ext cx="516907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41930027"/>
              </p:ext>
            </p:extLst>
          </p:nvPr>
        </p:nvGraphicFramePr>
        <p:xfrm>
          <a:off x="99232" y="1484784"/>
          <a:ext cx="3752688" cy="387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8907" y="108936"/>
            <a:ext cx="6512511" cy="727776"/>
          </a:xfrm>
        </p:spPr>
        <p:txBody>
          <a:bodyPr/>
          <a:lstStyle/>
          <a:p>
            <a:pPr algn="ctr"/>
            <a:r>
              <a:rPr lang="ru-RU" sz="2400" dirty="0" smtClean="0"/>
              <a:t>Первичная заболеваемость</a:t>
            </a:r>
            <a:endParaRPr lang="en-US" sz="24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" y="-39495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342" y="5301208"/>
            <a:ext cx="392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Уровень первичной заболеваемости увеличился в сравнении с 2017 годом на 2,2%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56313792"/>
              </p:ext>
            </p:extLst>
          </p:nvPr>
        </p:nvGraphicFramePr>
        <p:xfrm>
          <a:off x="3779912" y="836712"/>
          <a:ext cx="516907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97032698"/>
              </p:ext>
            </p:extLst>
          </p:nvPr>
        </p:nvGraphicFramePr>
        <p:xfrm>
          <a:off x="99232" y="1844824"/>
          <a:ext cx="3536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76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40" y="109920"/>
            <a:ext cx="7411743" cy="1143000"/>
          </a:xfrm>
        </p:spPr>
        <p:txBody>
          <a:bodyPr/>
          <a:lstStyle/>
          <a:p>
            <a:pPr algn="ctr"/>
            <a:r>
              <a:rPr lang="ru-RU" sz="2400" dirty="0"/>
              <a:t>Выполнение </a:t>
            </a:r>
            <a:r>
              <a:rPr lang="ru-RU" sz="2400" dirty="0" smtClean="0"/>
              <a:t>объемов медицинской помощи по ОМС</a:t>
            </a:r>
            <a:endParaRPr lang="ru-RU" sz="2400" dirty="0"/>
          </a:p>
        </p:txBody>
      </p:sp>
      <p:sp>
        <p:nvSpPr>
          <p:cNvPr id="9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5580112" y="1844824"/>
            <a:ext cx="3296534" cy="1174030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tx1"/>
                </a:solidFill>
              </a:rPr>
              <a:t>Медицинская помощь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tx1"/>
                </a:solidFill>
              </a:rPr>
              <a:t>в дневных стационарах</a:t>
            </a:r>
            <a:endParaRPr lang="ru-RU" alt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69" y="109920"/>
            <a:ext cx="1160412" cy="114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14912" y="1844824"/>
            <a:ext cx="4730644" cy="1224136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 smtClean="0"/>
              <a:t>Амбулаторно-поликлиническая </a:t>
            </a:r>
            <a:endParaRPr lang="ru-RU" altLang="ru-RU" sz="1600" b="1" dirty="0"/>
          </a:p>
          <a:p>
            <a:pPr algn="ctr" eaLnBrk="1" hangingPunct="1"/>
            <a:r>
              <a:rPr lang="ru-RU" altLang="ru-RU" sz="1600" b="1" dirty="0"/>
              <a:t>медицинская помощь</a:t>
            </a:r>
            <a:endParaRPr lang="ru-RU" altLang="ru-RU" sz="1600" b="1" i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99470" y="3068960"/>
            <a:ext cx="1420202" cy="2520280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 cmpd="sng">
            <a:solidFill>
              <a:srgbClr val="0EE0F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2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99FFCC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Посещения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профилак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тической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целью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252 257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(100,0%)</a:t>
            </a:r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ru-RU" sz="1600" b="1" dirty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907704" y="3076004"/>
            <a:ext cx="1507282" cy="2515518"/>
          </a:xfrm>
          <a:prstGeom prst="upArrowCallout">
            <a:avLst>
              <a:gd name="adj1" fmla="val 25000"/>
              <a:gd name="adj2" fmla="val 25000"/>
              <a:gd name="adj3" fmla="val 20479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b="1" dirty="0" smtClean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Обращения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поводу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заболевания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185 845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(100,0%)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+mj-lt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721320" y="3076004"/>
            <a:ext cx="1412208" cy="2515518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Посещения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неотложной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35 167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(100,0%)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660231" y="3047414"/>
            <a:ext cx="1552575" cy="2488983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пролеченных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больных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5 355 (100,0%)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40" y="182909"/>
            <a:ext cx="7224307" cy="797819"/>
          </a:xfrm>
        </p:spPr>
        <p:txBody>
          <a:bodyPr/>
          <a:lstStyle/>
          <a:p>
            <a:pPr algn="ctr"/>
            <a:r>
              <a:rPr lang="ru-RU" sz="2400" dirty="0"/>
              <a:t>Выполнение </a:t>
            </a:r>
            <a:r>
              <a:rPr lang="ru-RU" sz="2400" dirty="0" smtClean="0"/>
              <a:t>объемов государственного </a:t>
            </a:r>
            <a:r>
              <a:rPr lang="ru-RU" sz="2400" dirty="0"/>
              <a:t>задания</a:t>
            </a:r>
          </a:p>
        </p:txBody>
      </p:sp>
      <p:sp>
        <p:nvSpPr>
          <p:cNvPr id="9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5796136" y="1503436"/>
            <a:ext cx="3080510" cy="845444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специальными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молочными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продуктами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питания </a:t>
            </a:r>
            <a:endParaRPr lang="ru-RU" alt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691"/>
            <a:ext cx="116737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23528" y="1484784"/>
            <a:ext cx="5256584" cy="864096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 smtClean="0"/>
              <a:t>Амбулаторно-поликлиническая </a:t>
            </a:r>
            <a:endParaRPr lang="ru-RU" altLang="ru-RU" sz="1600" b="1" dirty="0"/>
          </a:p>
          <a:p>
            <a:pPr algn="ctr" eaLnBrk="1" hangingPunct="1"/>
            <a:r>
              <a:rPr lang="ru-RU" altLang="ru-RU" sz="1600" b="1" dirty="0"/>
              <a:t>медицинская помощь</a:t>
            </a:r>
            <a:endParaRPr lang="ru-RU" altLang="ru-RU" sz="1600" b="1" i="1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23528" y="2507755"/>
            <a:ext cx="1656184" cy="3297510"/>
          </a:xfrm>
          <a:prstGeom prst="upArrowCallout">
            <a:avLst>
              <a:gd name="adj1" fmla="val 25000"/>
              <a:gd name="adj2" fmla="val 25000"/>
              <a:gd name="adj3" fmla="val 20479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b="1" dirty="0" smtClean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медико-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санитарная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помощь, не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включенная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базовую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программу ОМС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21 297 (96,8%)</a:t>
            </a:r>
          </a:p>
          <a:p>
            <a:pPr algn="ctr" eaLnBrk="1" hangingPunct="1">
              <a:defRPr/>
            </a:pPr>
            <a:endParaRPr lang="ru-RU" sz="1600" b="1" dirty="0">
              <a:latin typeface="+mj-lt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195736" y="2464322"/>
            <a:ext cx="1656184" cy="3340942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медико-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санитарная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помощь,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включенная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базовую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программу ОМС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1 311 (97,1%)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372200" y="2449464"/>
            <a:ext cx="2056631" cy="3355800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обслуживаемых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3 115 (95,4%)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067944" y="2464322"/>
            <a:ext cx="1512168" cy="3340942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B13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Посещения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</a:t>
            </a:r>
            <a:endParaRPr lang="ru-RU" sz="16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паллиа</a:t>
            </a: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</a:p>
          <a:p>
            <a:pPr algn="ctr" eaLnBrk="1" hangingPunct="1">
              <a:defRPr/>
            </a:pPr>
            <a:r>
              <a:rPr lang="ru-RU" sz="1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тивной</a:t>
            </a: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помощи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2 565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(100,0%)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1670"/>
            <a:ext cx="7198568" cy="9051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Работа дневного стационара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28" y="0"/>
            <a:ext cx="1200754" cy="118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631680"/>
              </p:ext>
            </p:extLst>
          </p:nvPr>
        </p:nvGraphicFramePr>
        <p:xfrm>
          <a:off x="4067944" y="976838"/>
          <a:ext cx="5184576" cy="563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20910174"/>
              </p:ext>
            </p:extLst>
          </p:nvPr>
        </p:nvGraphicFramePr>
        <p:xfrm>
          <a:off x="26328" y="1191892"/>
          <a:ext cx="4283968" cy="548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496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548680"/>
            <a:ext cx="6105426" cy="487363"/>
          </a:xfrm>
        </p:spPr>
        <p:txBody>
          <a:bodyPr/>
          <a:lstStyle/>
          <a:p>
            <a:r>
              <a:rPr lang="ru-RU" sz="2400" dirty="0"/>
              <a:t>О</a:t>
            </a:r>
            <a:r>
              <a:rPr lang="ru-RU" sz="2400" dirty="0" smtClean="0"/>
              <a:t>бслуживание </a:t>
            </a:r>
            <a:r>
              <a:rPr lang="ru-RU" sz="2400" dirty="0"/>
              <a:t>ветеранов ВОВ</a:t>
            </a:r>
            <a:endParaRPr lang="en-US" sz="2400" dirty="0"/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79512" y="1951411"/>
            <a:ext cx="2237023" cy="4129328"/>
            <a:chOff x="720" y="1296"/>
            <a:chExt cx="1367" cy="2542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209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066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7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0674" name="Group 18"/>
          <p:cNvGrpSpPr>
            <a:grpSpLocks/>
          </p:cNvGrpSpPr>
          <p:nvPr/>
        </p:nvGrpSpPr>
        <p:grpSpPr bwMode="auto">
          <a:xfrm>
            <a:off x="2504619" y="1951412"/>
            <a:ext cx="2166937" cy="4080364"/>
            <a:chOff x="2208" y="1296"/>
            <a:chExt cx="1365" cy="2542"/>
          </a:xfrm>
        </p:grpSpPr>
        <p:sp>
          <p:nvSpPr>
            <p:cNvPr id="706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gray">
            <a:xfrm>
              <a:off x="2256" y="1705"/>
              <a:ext cx="1296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300" b="1" dirty="0" smtClean="0"/>
                <a:t>Выявлено </a:t>
              </a:r>
              <a:r>
                <a:rPr lang="ru-RU" sz="1300" b="1" dirty="0" smtClean="0"/>
                <a:t>332 заболевания </a:t>
              </a:r>
              <a:r>
                <a:rPr lang="ru-RU" sz="1300" b="1" dirty="0" smtClean="0"/>
                <a:t>(</a:t>
              </a:r>
              <a:r>
                <a:rPr lang="ru-RU" sz="1300" b="1" dirty="0" smtClean="0"/>
                <a:t>2,3 </a:t>
              </a:r>
              <a:r>
                <a:rPr lang="ru-RU" sz="1300" b="1" dirty="0" smtClean="0"/>
                <a:t>на одного человека):</a:t>
              </a:r>
            </a:p>
            <a:p>
              <a:pPr lvl="0"/>
              <a:r>
                <a:rPr lang="ru-RU" sz="1400" dirty="0" smtClean="0"/>
                <a:t>1) болезни </a:t>
              </a:r>
              <a:r>
                <a:rPr lang="ru-RU" sz="1400" dirty="0"/>
                <a:t>сердечно-сосудистой системы </a:t>
              </a:r>
              <a:r>
                <a:rPr lang="ru-RU" sz="1400" dirty="0" smtClean="0"/>
                <a:t>–</a:t>
              </a:r>
              <a:r>
                <a:rPr lang="ru-RU" sz="1400" dirty="0" smtClean="0"/>
                <a:t>32,8</a:t>
              </a:r>
              <a:r>
                <a:rPr lang="ru-RU" sz="1400" dirty="0" smtClean="0"/>
                <a:t>%;</a:t>
              </a:r>
              <a:endParaRPr lang="ru-RU" sz="1400" dirty="0"/>
            </a:p>
            <a:p>
              <a:pPr lvl="0"/>
              <a:r>
                <a:rPr lang="ru-RU" sz="1400" dirty="0" smtClean="0"/>
                <a:t>2) болезни </a:t>
              </a:r>
              <a:r>
                <a:rPr lang="ru-RU" sz="1400" dirty="0"/>
                <a:t>эндокринной системы </a:t>
              </a:r>
              <a:r>
                <a:rPr lang="ru-RU" sz="1400" dirty="0" smtClean="0"/>
                <a:t>– </a:t>
              </a:r>
              <a:r>
                <a:rPr lang="ru-RU" sz="1400" dirty="0" smtClean="0"/>
                <a:t>26,2</a:t>
              </a:r>
              <a:r>
                <a:rPr lang="ru-RU" sz="1400" dirty="0" smtClean="0"/>
                <a:t>%;</a:t>
              </a:r>
              <a:endParaRPr lang="ru-RU" sz="1400" dirty="0"/>
            </a:p>
            <a:p>
              <a:pPr lvl="0"/>
              <a:r>
                <a:rPr lang="ru-RU" sz="1400" dirty="0" smtClean="0"/>
                <a:t>3) болезни </a:t>
              </a:r>
              <a:r>
                <a:rPr lang="ru-RU" sz="1400" dirty="0"/>
                <a:t>нервной системы </a:t>
              </a:r>
              <a:r>
                <a:rPr lang="ru-RU" sz="1400" dirty="0" smtClean="0"/>
                <a:t>– </a:t>
              </a:r>
              <a:r>
                <a:rPr lang="ru-RU" sz="1400" dirty="0" smtClean="0"/>
                <a:t>18,6</a:t>
              </a:r>
              <a:r>
                <a:rPr lang="ru-RU" sz="1400" dirty="0" smtClean="0"/>
                <a:t>%.</a:t>
              </a:r>
              <a:endParaRPr lang="ru-RU" sz="1400" dirty="0"/>
            </a:p>
            <a:p>
              <a:endParaRPr lang="en-US" sz="1300" b="1" dirty="0"/>
            </a:p>
          </p:txBody>
        </p:sp>
        <p:sp>
          <p:nvSpPr>
            <p:cNvPr id="706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0688" name="Group 32"/>
          <p:cNvGrpSpPr>
            <a:grpSpLocks/>
          </p:cNvGrpSpPr>
          <p:nvPr/>
        </p:nvGrpSpPr>
        <p:grpSpPr bwMode="auto">
          <a:xfrm>
            <a:off x="4751153" y="1876143"/>
            <a:ext cx="2170112" cy="4204596"/>
            <a:chOff x="3692" y="1296"/>
            <a:chExt cx="1367" cy="2542"/>
          </a:xfrm>
        </p:grpSpPr>
        <p:sp>
          <p:nvSpPr>
            <p:cNvPr id="706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7069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06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9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70700" name="Text Box 44"/>
            <p:cNvSpPr txBox="1">
              <a:spLocks noChangeArrowheads="1"/>
            </p:cNvSpPr>
            <p:nvPr/>
          </p:nvSpPr>
          <p:spPr bwMode="gray">
            <a:xfrm>
              <a:off x="3736" y="1729"/>
              <a:ext cx="1296" cy="1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Выписано </a:t>
              </a:r>
              <a:r>
                <a:rPr lang="ru-RU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762 рецепта </a:t>
              </a:r>
              <a:r>
                <a:rPr lang="ru-RU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на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сумму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345 568,0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руб.:</a:t>
              </a:r>
            </a:p>
            <a:p>
              <a:pPr algn="ctr"/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По ДЛО –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452 рецепта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на сумму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195 156,0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руб.</a:t>
              </a:r>
            </a:p>
            <a:p>
              <a:pPr algn="ctr"/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По РЛО –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310 рецептов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на сумму </a:t>
              </a: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175 425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руб. 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70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7004151" y="1876144"/>
            <a:ext cx="2031897" cy="4173164"/>
            <a:chOff x="3691" y="1296"/>
            <a:chExt cx="1368" cy="2542"/>
          </a:xfrm>
        </p:grpSpPr>
        <p:sp>
          <p:nvSpPr>
            <p:cNvPr id="4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43"/>
            <p:cNvSpPr txBox="1">
              <a:spLocks noChangeArrowheads="1"/>
            </p:cNvSpPr>
            <p:nvPr/>
          </p:nvSpPr>
          <p:spPr bwMode="gray">
            <a:xfrm>
              <a:off x="4251" y="13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5" name="Text Box 44"/>
            <p:cNvSpPr txBox="1">
              <a:spLocks noChangeArrowheads="1"/>
            </p:cNvSpPr>
            <p:nvPr/>
          </p:nvSpPr>
          <p:spPr bwMode="gray">
            <a:xfrm>
              <a:off x="3691" y="1688"/>
              <a:ext cx="1280" cy="1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В круглосуточном стационаре пролечен 1 участник </a:t>
              </a:r>
              <a:r>
                <a:rPr lang="ru-RU" sz="1200" b="1" dirty="0" smtClean="0"/>
                <a:t>ВОВ, 2 несовершеннолетних узника концлагерей</a:t>
              </a:r>
              <a:endParaRPr lang="ru-RU" sz="1200" b="1" dirty="0"/>
            </a:p>
            <a:p>
              <a:pPr algn="ctr"/>
              <a:endParaRPr lang="ru-RU" sz="1200" b="1" dirty="0" smtClean="0"/>
            </a:p>
            <a:p>
              <a:pPr algn="ctr"/>
              <a:r>
                <a:rPr lang="ru-RU" sz="1200" b="1" dirty="0" smtClean="0"/>
                <a:t>В дневном стационаре пролечено </a:t>
              </a:r>
              <a:r>
                <a:rPr lang="ru-RU" sz="1200" b="1" dirty="0"/>
                <a:t>4</a:t>
              </a:r>
              <a:endParaRPr lang="ru-RU" sz="1200" b="1" dirty="0" smtClean="0"/>
            </a:p>
            <a:p>
              <a:pPr algn="ctr"/>
              <a:r>
                <a:rPr lang="ru-RU" sz="1200" b="1" dirty="0" smtClean="0"/>
                <a:t>человека</a:t>
              </a:r>
            </a:p>
            <a:p>
              <a:endParaRPr lang="ru-RU" sz="1200" b="1" dirty="0"/>
            </a:p>
            <a:p>
              <a:pPr algn="ctr"/>
              <a:r>
                <a:rPr lang="ru-RU" sz="1200" b="1" dirty="0" smtClean="0"/>
                <a:t>Санаторное лечение получили 2 человека</a:t>
              </a:r>
            </a:p>
            <a:p>
              <a:endParaRPr lang="en-US" sz="1200" b="1" dirty="0"/>
            </a:p>
          </p:txBody>
        </p:sp>
        <p:sp>
          <p:nvSpPr>
            <p:cNvPr id="5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51" y="71670"/>
            <a:ext cx="1200754" cy="118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3551" y="2477694"/>
            <a:ext cx="2149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участники ВОВ – </a:t>
            </a:r>
            <a:r>
              <a:rPr lang="ru-RU" sz="1400" b="1" dirty="0" smtClean="0"/>
              <a:t>7;</a:t>
            </a:r>
            <a:endParaRPr lang="ru-RU" sz="1400" b="1" dirty="0"/>
          </a:p>
          <a:p>
            <a:pPr lvl="0"/>
            <a:r>
              <a:rPr lang="ru-RU" sz="1400" b="1" dirty="0"/>
              <a:t>инвалиды ВОВ – </a:t>
            </a:r>
            <a:r>
              <a:rPr lang="ru-RU" sz="1400" b="1" dirty="0"/>
              <a:t>1</a:t>
            </a:r>
            <a:r>
              <a:rPr lang="ru-RU" sz="1400" b="1" dirty="0" smtClean="0"/>
              <a:t>;</a:t>
            </a:r>
            <a:endParaRPr lang="ru-RU" sz="1400" b="1" dirty="0"/>
          </a:p>
          <a:p>
            <a:pPr lvl="0"/>
            <a:r>
              <a:rPr lang="ru-RU" sz="1400" b="1" dirty="0"/>
              <a:t>бывшие </a:t>
            </a:r>
            <a:r>
              <a:rPr lang="ru-RU" sz="1400" b="1" dirty="0" smtClean="0"/>
              <a:t>несовершеннолетние </a:t>
            </a:r>
            <a:r>
              <a:rPr lang="ru-RU" sz="1400" b="1" dirty="0"/>
              <a:t>узники </a:t>
            </a:r>
            <a:r>
              <a:rPr lang="ru-RU" sz="1400" b="1" dirty="0" smtClean="0"/>
              <a:t>концлагерей </a:t>
            </a:r>
            <a:r>
              <a:rPr lang="ru-RU" sz="1400" b="1" dirty="0"/>
              <a:t>– </a:t>
            </a:r>
            <a:r>
              <a:rPr lang="ru-RU" sz="1400" b="1" dirty="0"/>
              <a:t>6</a:t>
            </a:r>
            <a:r>
              <a:rPr lang="ru-RU" sz="1400" b="1" dirty="0" smtClean="0"/>
              <a:t>;</a:t>
            </a:r>
            <a:endParaRPr lang="ru-RU" sz="1400" b="1" dirty="0"/>
          </a:p>
          <a:p>
            <a:pPr lvl="0"/>
            <a:r>
              <a:rPr lang="ru-RU" sz="1400" b="1" dirty="0"/>
              <a:t>блокадники Ленинграда – </a:t>
            </a:r>
            <a:r>
              <a:rPr lang="ru-RU" sz="1400" b="1" dirty="0" smtClean="0"/>
              <a:t>3;</a:t>
            </a:r>
            <a:endParaRPr lang="ru-RU" sz="1400" b="1" dirty="0"/>
          </a:p>
          <a:p>
            <a:pPr lvl="0"/>
            <a:r>
              <a:rPr lang="ru-RU" sz="1400" b="1" dirty="0"/>
              <a:t>солдатские 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вдовы </a:t>
            </a:r>
            <a:r>
              <a:rPr lang="ru-RU" sz="1400" b="1" dirty="0"/>
              <a:t>– </a:t>
            </a:r>
            <a:r>
              <a:rPr lang="ru-RU" sz="1400" b="1" dirty="0" smtClean="0"/>
              <a:t>20;</a:t>
            </a:r>
            <a:endParaRPr lang="ru-RU" sz="1400" b="1" dirty="0"/>
          </a:p>
          <a:p>
            <a:r>
              <a:rPr lang="ru-RU" sz="1400" b="1" dirty="0"/>
              <a:t>участники </a:t>
            </a:r>
            <a:r>
              <a:rPr lang="ru-RU" sz="1400" b="1" dirty="0" smtClean="0"/>
              <a:t>трудового </a:t>
            </a:r>
            <a:r>
              <a:rPr lang="ru-RU" sz="1400" b="1" dirty="0"/>
              <a:t>фронта – </a:t>
            </a:r>
            <a:r>
              <a:rPr lang="ru-RU" sz="1400" b="1" dirty="0" smtClean="0"/>
              <a:t>107.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734" y="260648"/>
            <a:ext cx="7188490" cy="1143000"/>
          </a:xfrm>
        </p:spPr>
        <p:txBody>
          <a:bodyPr/>
          <a:lstStyle/>
          <a:p>
            <a:r>
              <a:rPr lang="ru-RU" sz="2400" dirty="0"/>
              <a:t>Цели и задачи БУ «Сургутская городская клиническая поликлиника № 4»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633940" cy="30854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сохранение и укрепление здоровья населения территории обслуживания.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работы БУ «Сургутская городская клиническая поликлиника № 4»: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первичной, в том числе первичной специализированной, медико-санитарной помощью в соответствии с Программой государственных гарантий оказания гражданам Российской Федерации бесплатной медицинской помощи на 2019 год и на плановый период 2020 и 2021 годов по видам, объемам, порядку и условиям ее оказания;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государственной программы ХМАО – Югры «Современное здравоохранение», направленных на снижение смертности, увеличение продолжительности жизни населения Ханты-Мансийского автономного округа – Югры, повышение удовлетворенности населения качеством медицинской помощи.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" y="24787"/>
            <a:ext cx="124033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3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636" y="197471"/>
            <a:ext cx="6512511" cy="1143000"/>
          </a:xfrm>
        </p:spPr>
        <p:txBody>
          <a:bodyPr/>
          <a:lstStyle/>
          <a:p>
            <a:r>
              <a:rPr lang="ru-RU" sz="2200" dirty="0" smtClean="0"/>
              <a:t>Санаторно-курортное лечение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21360" y="1700808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+mn-lt"/>
              </a:rPr>
              <a:t>По итогам </a:t>
            </a:r>
            <a:r>
              <a:rPr lang="ru-RU" sz="2000" dirty="0" smtClean="0">
                <a:latin typeface="+mn-lt"/>
              </a:rPr>
              <a:t>2018 </a:t>
            </a:r>
            <a:r>
              <a:rPr lang="ru-RU" sz="2000" dirty="0">
                <a:latin typeface="+mn-lt"/>
              </a:rPr>
              <a:t>года санаторно-курортное </a:t>
            </a:r>
            <a:r>
              <a:rPr lang="ru-RU" sz="2000" dirty="0" smtClean="0">
                <a:latin typeface="+mn-lt"/>
              </a:rPr>
              <a:t>лечение </a:t>
            </a:r>
            <a:r>
              <a:rPr lang="ru-RU" sz="2000" dirty="0">
                <a:latin typeface="+mn-lt"/>
              </a:rPr>
              <a:t>по путевкам Депздрава </a:t>
            </a:r>
            <a:r>
              <a:rPr lang="ru-RU" sz="2000" dirty="0" smtClean="0">
                <a:latin typeface="+mn-lt"/>
              </a:rPr>
              <a:t>Югры </a:t>
            </a:r>
            <a:r>
              <a:rPr lang="ru-RU" sz="2000" dirty="0">
                <a:latin typeface="+mn-lt"/>
              </a:rPr>
              <a:t>по всем профилям получили </a:t>
            </a:r>
            <a:r>
              <a:rPr lang="ru-RU" sz="2000" dirty="0" smtClean="0">
                <a:latin typeface="+mn-lt"/>
              </a:rPr>
              <a:t>603</a:t>
            </a:r>
            <a:r>
              <a:rPr lang="ru-RU" sz="2000" dirty="0" smtClean="0">
                <a:latin typeface="+mn-lt"/>
              </a:rPr>
              <a:t> человека, </a:t>
            </a:r>
            <a:r>
              <a:rPr lang="ru-RU" sz="2000" dirty="0">
                <a:latin typeface="+mn-lt"/>
              </a:rPr>
              <a:t>что на </a:t>
            </a:r>
            <a:r>
              <a:rPr lang="ru-RU" sz="2000" dirty="0" smtClean="0">
                <a:latin typeface="+mn-lt"/>
              </a:rPr>
              <a:t>14,2</a:t>
            </a:r>
            <a:r>
              <a:rPr lang="ru-RU" sz="2000" dirty="0" smtClean="0">
                <a:latin typeface="+mn-lt"/>
              </a:rPr>
              <a:t>% </a:t>
            </a:r>
            <a:r>
              <a:rPr lang="ru-RU" sz="2000" dirty="0">
                <a:latin typeface="+mn-lt"/>
              </a:rPr>
              <a:t>больше, чем в предыдущем году </a:t>
            </a:r>
            <a:r>
              <a:rPr lang="ru-RU" sz="2000" dirty="0" smtClean="0">
                <a:latin typeface="+mn-lt"/>
              </a:rPr>
              <a:t>(2017 г. – 528 человек, 2016 </a:t>
            </a:r>
            <a:r>
              <a:rPr lang="ru-RU" sz="2000" dirty="0">
                <a:latin typeface="+mn-lt"/>
              </a:rPr>
              <a:t>г. – 407 человек).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Получили </a:t>
            </a:r>
            <a:r>
              <a:rPr lang="ru-RU" sz="2000" dirty="0">
                <a:latin typeface="+mn-lt"/>
              </a:rPr>
              <a:t>лечение </a:t>
            </a:r>
            <a:r>
              <a:rPr lang="ru-RU" sz="2000" dirty="0" smtClean="0">
                <a:latin typeface="+mn-lt"/>
              </a:rPr>
              <a:t>151 ребенок </a:t>
            </a:r>
            <a:r>
              <a:rPr lang="ru-RU" sz="2000" dirty="0">
                <a:latin typeface="+mn-lt"/>
              </a:rPr>
              <a:t>в сопровождении взрослых по путевкам «Мать и дитя</a:t>
            </a:r>
            <a:r>
              <a:rPr lang="ru-RU" sz="2000" dirty="0" smtClean="0">
                <a:latin typeface="+mn-lt"/>
              </a:rPr>
              <a:t>» (2017 г. - 150), </a:t>
            </a:r>
            <a:r>
              <a:rPr lang="ru-RU" sz="2000" dirty="0">
                <a:latin typeface="+mn-lt"/>
              </a:rPr>
              <a:t>в том числе 9 детей-инвалидов, 14 детей из многодетных семей, 3 ребенка из семей, находящихся в трудной жизненной ситуации, 2 ребенка, находящихся под опекой. </a:t>
            </a:r>
          </a:p>
          <a:p>
            <a:pPr indent="457200" algn="just"/>
            <a:r>
              <a:rPr lang="ru-RU" sz="2000" dirty="0">
                <a:latin typeface="+mn-lt"/>
              </a:rPr>
              <a:t>Взрослых направлено – </a:t>
            </a:r>
            <a:r>
              <a:rPr lang="ru-RU" sz="2000" dirty="0" smtClean="0">
                <a:latin typeface="+mn-lt"/>
              </a:rPr>
              <a:t>452</a:t>
            </a:r>
            <a:r>
              <a:rPr lang="ru-RU" sz="2000" dirty="0" smtClean="0">
                <a:latin typeface="+mn-lt"/>
              </a:rPr>
              <a:t> человека (2017 г. – 378), </a:t>
            </a:r>
            <a:r>
              <a:rPr lang="ru-RU" sz="2000" dirty="0">
                <a:latin typeface="+mn-lt"/>
              </a:rPr>
              <a:t>в том числе 7 инвалидов, 2 ветерана боевых действий, 4 человека, пострадавших от воздействия аварии на ЧАЭС, 87 ветеранов труда РФ, 63 ветерана труда ХМАО, 11 реабилитированных.</a:t>
            </a:r>
          </a:p>
        </p:txBody>
      </p:sp>
    </p:spTree>
    <p:extLst>
      <p:ext uri="{BB962C8B-B14F-4D97-AF65-F5344CB8AC3E}">
        <p14:creationId xmlns:p14="http://schemas.microsoft.com/office/powerpoint/2010/main" val="35138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512511" cy="1143000"/>
          </a:xfrm>
        </p:spPr>
        <p:txBody>
          <a:bodyPr/>
          <a:lstStyle/>
          <a:p>
            <a:r>
              <a:rPr lang="ru-RU" sz="2400" dirty="0" smtClean="0"/>
              <a:t>Диспансеризация и </a:t>
            </a:r>
            <a:r>
              <a:rPr lang="ru-RU" sz="2400" dirty="0" err="1" smtClean="0"/>
              <a:t>профмедосмотры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7544" y="1708078"/>
            <a:ext cx="2304256" cy="156798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диспансеризация </a:t>
            </a:r>
            <a:r>
              <a:rPr lang="ru-RU" sz="1600" b="1" dirty="0">
                <a:solidFill>
                  <a:schemeClr val="tx1"/>
                </a:solidFill>
              </a:rPr>
              <a:t>определенных групп взрослого </a:t>
            </a:r>
            <a:r>
              <a:rPr lang="ru-RU" sz="1600" b="1" dirty="0" smtClean="0">
                <a:solidFill>
                  <a:schemeClr val="tx1"/>
                </a:solidFill>
              </a:rPr>
              <a:t>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18 495 чел.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100,8%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1654" y="4797152"/>
            <a:ext cx="2664075" cy="15841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медицинские осмотры взрослого </a:t>
            </a:r>
            <a:r>
              <a:rPr lang="ru-RU" sz="1600" b="1" dirty="0" smtClean="0">
                <a:solidFill>
                  <a:schemeClr val="tx1"/>
                </a:solidFill>
              </a:rPr>
              <a:t>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2 725 чел.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101,2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12123" y="1694780"/>
            <a:ext cx="2664296" cy="165650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Диспансеризация детей-сирот, находящихся в стационарных учреждениях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25 чел. – 100,0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31840" y="3007598"/>
            <a:ext cx="2520280" cy="159024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осмотры детей, находящихся </a:t>
            </a:r>
            <a:r>
              <a:rPr lang="ru-RU" sz="1600" b="1" dirty="0">
                <a:solidFill>
                  <a:schemeClr val="tx1"/>
                </a:solidFill>
              </a:rPr>
              <a:t>под </a:t>
            </a:r>
            <a:r>
              <a:rPr lang="ru-RU" sz="1600" b="1" dirty="0" smtClean="0">
                <a:solidFill>
                  <a:schemeClr val="tx1"/>
                </a:solidFill>
              </a:rPr>
              <a:t>опекой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180 чел.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100,0%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96136" y="4437112"/>
            <a:ext cx="2664296" cy="15841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осмотры несовершеннолетних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18 916 чел. -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100,0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16200000">
            <a:off x="1253912" y="374745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верх/вниз 37"/>
          <p:cNvSpPr/>
          <p:nvPr/>
        </p:nvSpPr>
        <p:spPr>
          <a:xfrm>
            <a:off x="7056276" y="3351281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131839" y="2080457"/>
            <a:ext cx="238011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779912" y="5148085"/>
            <a:ext cx="173204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75797"/>
            <a:ext cx="6595135" cy="1143000"/>
          </a:xfrm>
        </p:spPr>
        <p:txBody>
          <a:bodyPr/>
          <a:lstStyle/>
          <a:p>
            <a:r>
              <a:rPr lang="ru-RU" sz="2400" dirty="0" smtClean="0"/>
              <a:t>Диспансеризация определенных групп взрослого населения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63569"/>
              </p:ext>
            </p:extLst>
          </p:nvPr>
        </p:nvGraphicFramePr>
        <p:xfrm>
          <a:off x="1115616" y="1196752"/>
          <a:ext cx="7080448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2849" y="5086925"/>
            <a:ext cx="818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en-US" dirty="0">
                <a:solidFill>
                  <a:srgbClr val="002060"/>
                </a:solidFill>
              </a:rPr>
              <a:t>II </a:t>
            </a:r>
            <a:r>
              <a:rPr lang="ru-RU" dirty="0">
                <a:solidFill>
                  <a:srgbClr val="002060"/>
                </a:solidFill>
              </a:rPr>
              <a:t>этап диспансеризации </a:t>
            </a:r>
            <a:r>
              <a:rPr lang="ru-RU" dirty="0" smtClean="0">
                <a:solidFill>
                  <a:srgbClr val="002060"/>
                </a:solidFill>
              </a:rPr>
              <a:t>направлены </a:t>
            </a:r>
            <a:r>
              <a:rPr lang="ru-RU" dirty="0" smtClean="0">
                <a:solidFill>
                  <a:srgbClr val="002060"/>
                </a:solidFill>
              </a:rPr>
              <a:t>4 137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человек  </a:t>
            </a:r>
            <a:r>
              <a:rPr lang="ru-RU" dirty="0" smtClean="0">
                <a:solidFill>
                  <a:srgbClr val="002060"/>
                </a:solidFill>
              </a:rPr>
              <a:t>(22,4%),  </a:t>
            </a:r>
            <a:r>
              <a:rPr lang="ru-RU" dirty="0">
                <a:solidFill>
                  <a:srgbClr val="002060"/>
                </a:solidFill>
              </a:rPr>
              <a:t>завершили </a:t>
            </a:r>
            <a:r>
              <a:rPr lang="en-US" dirty="0">
                <a:solidFill>
                  <a:srgbClr val="002060"/>
                </a:solidFill>
              </a:rPr>
              <a:t>II </a:t>
            </a:r>
            <a:r>
              <a:rPr lang="ru-RU" dirty="0">
                <a:solidFill>
                  <a:srgbClr val="002060"/>
                </a:solidFill>
              </a:rPr>
              <a:t>этап </a:t>
            </a:r>
            <a:r>
              <a:rPr lang="ru-RU" dirty="0" smtClean="0">
                <a:solidFill>
                  <a:srgbClr val="002060"/>
                </a:solidFill>
              </a:rPr>
              <a:t>диспансеризации – </a:t>
            </a:r>
            <a:r>
              <a:rPr lang="ru-RU" dirty="0" smtClean="0">
                <a:solidFill>
                  <a:srgbClr val="002060"/>
                </a:solidFill>
              </a:rPr>
              <a:t>3 193</a:t>
            </a:r>
            <a:r>
              <a:rPr lang="ru-RU" dirty="0" smtClean="0">
                <a:solidFill>
                  <a:srgbClr val="002060"/>
                </a:solidFill>
              </a:rPr>
              <a:t> человека (77,2%).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75797"/>
            <a:ext cx="6595135" cy="1143000"/>
          </a:xfrm>
        </p:spPr>
        <p:txBody>
          <a:bodyPr/>
          <a:lstStyle/>
          <a:p>
            <a:r>
              <a:rPr lang="ru-RU" sz="2400" dirty="0" smtClean="0"/>
              <a:t>Школы здоровья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116737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95788"/>
              </p:ext>
            </p:extLst>
          </p:nvPr>
        </p:nvGraphicFramePr>
        <p:xfrm>
          <a:off x="395535" y="1196755"/>
          <a:ext cx="8280920" cy="51511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5091"/>
                <a:gridCol w="853240"/>
                <a:gridCol w="743217"/>
                <a:gridCol w="743217"/>
                <a:gridCol w="742469"/>
                <a:gridCol w="1166843"/>
                <a:gridCol w="1166843"/>
              </a:tblGrid>
              <a:tr h="374312">
                <a:tc rowSpan="2"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школ здоровья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Динамика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количества обученных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школ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обученных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школ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обученных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абс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051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 школ здоровья, в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9664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1989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25,9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051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Школа матери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740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-12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730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Школа для больных с ИБС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408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271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Увеличение в 3 раза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94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Школа для больных артериальной гипертензией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684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Увеличение в 1,5 раза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94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Школа для больных сахарным диабетом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1010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703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Увеличение в 3,3 раза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416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Прочие школы: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4686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122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102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Очно-заочная школа молодой матери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2187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572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051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Кабинет здорового ребенка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2161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-555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-20,4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4153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Школа для обучения лиц, осуществляющих уход за тяжелобольными людьми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-63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Уменьшение в 2,7 раз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8307">
                <a:tc>
                  <a:txBody>
                    <a:bodyPr/>
                    <a:lstStyle/>
                    <a:p>
                      <a:pPr marR="1841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Школа для обучения родителей навыкам ухода и реабилитации в домашних условиях за детьми, имеющими особенности развития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168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Увеличение в 2,3 раза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8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5797"/>
            <a:ext cx="7243207" cy="51689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Реализация </a:t>
            </a:r>
            <a:r>
              <a:rPr lang="ru-RU" sz="2400" dirty="0" err="1" smtClean="0"/>
              <a:t>скрининговых</a:t>
            </a:r>
            <a:r>
              <a:rPr lang="ru-RU" sz="2400" dirty="0" smtClean="0"/>
              <a:t> программ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116737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641748"/>
            <a:ext cx="837117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18034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смотрено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онкоцитологию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всеми методами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56 114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человек, из них женщин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39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139 (69,7%), мужчин 16 975 (30,3%), направлен в онкологический центр 121 человек, что составило 0,2% от количества обследованных.</a:t>
            </a:r>
          </a:p>
          <a:p>
            <a:pPr indent="450215" algn="just">
              <a:spcAft>
                <a:spcPts val="0"/>
              </a:spcAft>
              <a:tabLst>
                <a:tab pos="18034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Маммографий проведено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2579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выявлено женщин с диффузной мастопатией – 103 человека; с очаговой патологией, потребовавшей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дообследования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- 80 человек. Злокачественных новообразований не выявлено.</a:t>
            </a:r>
          </a:p>
          <a:p>
            <a:pPr indent="450215" algn="just">
              <a:spcAft>
                <a:spcPts val="0"/>
              </a:spcAft>
              <a:tabLst>
                <a:tab pos="18034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Ультразвуковых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скрининговых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исследований молочной железы –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856,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выявлено женщин с очаговой патологией, потребовавшей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дообследования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31. Злокачественных новообразований не выявлено.</a:t>
            </a:r>
          </a:p>
          <a:p>
            <a:pPr indent="450215" algn="just">
              <a:spcAft>
                <a:spcPts val="0"/>
              </a:spcAft>
              <a:tabLst>
                <a:tab pos="18034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скрининге колоректального рака обследовано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4902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человека (98,0% от количества полученных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патчей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выявлено 325 положительных результатов (6,6%), по результатам скрининга проведено 211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колоноскопий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(64,9% от количества положительных результатов), отказов от ФКС – 79 (24,3%). Выявлено всего 153 заболевания желудочно-кишечного тракта, из них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случая колоректального рака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Выявляемость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КРР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скрининговым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методом составила 0,06% от общего количества обследованных, 0,92% от количества положительных результатов обследования.</a:t>
            </a:r>
          </a:p>
          <a:p>
            <a:pPr indent="450215" algn="just">
              <a:spcAft>
                <a:spcPts val="0"/>
              </a:spcAft>
              <a:tabLst>
                <a:tab pos="18034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жидкостной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онкоцитологии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обследовано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2 550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женщин, случаев выявления новообразования шейки матки нет.</a:t>
            </a:r>
          </a:p>
          <a:p>
            <a:pPr indent="450215" algn="just">
              <a:spcAft>
                <a:spcPts val="0"/>
              </a:spcAft>
              <a:tabLst>
                <a:tab pos="18034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Обследовано на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онкомаркеры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ПСА (мужчины) –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4802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человека, выявлено положительных результатов – 287 (6,0%).</a:t>
            </a:r>
          </a:p>
          <a:p>
            <a:pPr indent="450215" algn="just">
              <a:spcAft>
                <a:spcPts val="0"/>
              </a:spcAft>
              <a:tabLst>
                <a:tab pos="18034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Обследовано на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онкомаркеры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 125 (женщины) –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785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человек, выявлено патологии – 45 (5,7%).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246" y="367112"/>
            <a:ext cx="6512511" cy="1143000"/>
          </a:xfrm>
        </p:spPr>
        <p:txBody>
          <a:bodyPr/>
          <a:lstStyle/>
          <a:p>
            <a:r>
              <a:rPr lang="ru-RU" sz="2800" dirty="0" smtClean="0"/>
              <a:t>Кадровое обеспечение</a:t>
            </a:r>
            <a:endParaRPr lang="ru-RU" sz="2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72986"/>
              </p:ext>
            </p:extLst>
          </p:nvPr>
        </p:nvGraphicFramePr>
        <p:xfrm>
          <a:off x="395536" y="1340465"/>
          <a:ext cx="8420220" cy="4896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727"/>
                <a:gridCol w="684531"/>
                <a:gridCol w="980310"/>
                <a:gridCol w="1125513"/>
                <a:gridCol w="1125513"/>
                <a:gridCol w="979542"/>
                <a:gridCol w="979542"/>
                <a:gridCol w="979542"/>
              </a:tblGrid>
              <a:tr h="2148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Штатные должности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</a:t>
                      </a:r>
                    </a:p>
                    <a:p>
                      <a:pPr marL="86360" indent="-8636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занятыми штат.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штат.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 лицами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805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5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5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5805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5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5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7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246" y="367112"/>
            <a:ext cx="6512511" cy="1143000"/>
          </a:xfrm>
        </p:spPr>
        <p:txBody>
          <a:bodyPr/>
          <a:lstStyle/>
          <a:p>
            <a:r>
              <a:rPr lang="ru-RU" sz="2800" dirty="0" smtClean="0"/>
              <a:t>Кадровое обеспечение</a:t>
            </a:r>
            <a:endParaRPr lang="ru-RU" sz="2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57420"/>
              </p:ext>
            </p:extLst>
          </p:nvPr>
        </p:nvGraphicFramePr>
        <p:xfrm>
          <a:off x="251517" y="1340469"/>
          <a:ext cx="8640962" cy="5390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1092"/>
                <a:gridCol w="932902"/>
                <a:gridCol w="1109688"/>
                <a:gridCol w="1109688"/>
                <a:gridCol w="1109688"/>
                <a:gridCol w="1267385"/>
                <a:gridCol w="1110519"/>
              </a:tblGrid>
              <a:tr h="855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шт.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занятыми шт.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Укомплект. шт. должн. физ.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Коэф.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Врачи-терапевты без участковой службы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Врачи-педиатры без участковой службы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первичного звена, всего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 терапевты участковые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общей практики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врачи-педиатры участковые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«Узкие» специалисты всего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персонал, 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 медсёстры участковые врачей терапевтов участковых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медсёстры врачей общей практики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медсёстры участковые врачей педиатров участковых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309320" cy="487363"/>
          </a:xfrm>
        </p:spPr>
        <p:txBody>
          <a:bodyPr/>
          <a:lstStyle/>
          <a:p>
            <a:r>
              <a:rPr lang="ru-RU" sz="2800" dirty="0" smtClean="0"/>
              <a:t>Финансовые ресурсы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695536"/>
              </p:ext>
            </p:extLst>
          </p:nvPr>
        </p:nvGraphicFramePr>
        <p:xfrm>
          <a:off x="395536" y="1117910"/>
          <a:ext cx="8748464" cy="605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2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40" y="260648"/>
            <a:ext cx="7192516" cy="487363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Исполнение Указа Президента РФ от 07.05.2012 № 597 «О мероприятиях по реализации государственной социальной политики» в части повышения средней заработной платы медицинских работников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92396273"/>
              </p:ext>
            </p:extLst>
          </p:nvPr>
        </p:nvGraphicFramePr>
        <p:xfrm>
          <a:off x="783111" y="1844824"/>
          <a:ext cx="70084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65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9799"/>
            <a:ext cx="6512511" cy="1143000"/>
          </a:xfrm>
        </p:spPr>
        <p:txBody>
          <a:bodyPr/>
          <a:lstStyle/>
          <a:p>
            <a:r>
              <a:rPr lang="ru-RU" sz="3200" dirty="0" smtClean="0"/>
              <a:t>Задачи на </a:t>
            </a:r>
            <a:r>
              <a:rPr lang="ru-RU" sz="3200" dirty="0" smtClean="0"/>
              <a:t>2019 </a:t>
            </a:r>
            <a:r>
              <a:rPr lang="ru-RU" sz="3200" dirty="0" smtClean="0"/>
              <a:t>год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1" y="0"/>
            <a:ext cx="1085254" cy="107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5894" y="1052736"/>
            <a:ext cx="890239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</a:t>
            </a:r>
            <a:r>
              <a:rPr lang="ru-RU" sz="1400" dirty="0"/>
              <a:t>Реализация приоритетного проекта «Здравоохранение» в соответствии с утвержденным планом мероприятий:</a:t>
            </a:r>
          </a:p>
          <a:p>
            <a:r>
              <a:rPr lang="ru-RU" sz="1400" dirty="0"/>
              <a:t>1.1. Обеспечение населения первичной медико-санитарной помощью в соответствии с Программой государственных гарантий оказания гражданам бесплатной медицинской помощи в Ханты-Мансийском автономном округе – Югре на 2019 год и на плановый период 2020-2021 годов по видам, объемам, порядку и условиям ее оказания.</a:t>
            </a:r>
          </a:p>
          <a:p>
            <a:r>
              <a:rPr lang="ru-RU" sz="1400" dirty="0"/>
              <a:t>1.2. Проведение мероприятий, направленных на снижение смертности населения района обслуживания от основных причин, в соответствии с утвержденными Планом мероприятий и целевыми показателями.</a:t>
            </a:r>
          </a:p>
          <a:p>
            <a:r>
              <a:rPr lang="ru-RU" sz="1400" dirty="0"/>
              <a:t>1.3. Совершенствование механизмов реализации проекта «Бережливая поликлиника», направленного на повышение доступности и качества медицинской помощи прикрепленному населению.</a:t>
            </a:r>
          </a:p>
          <a:p>
            <a:r>
              <a:rPr lang="ru-RU" sz="1400" dirty="0"/>
              <a:t>1.4. Повышение удовлетворенности населения в оказании медицинской помощи, а также удовлетворенности доступностью и качеством медицинской помощи.</a:t>
            </a:r>
          </a:p>
          <a:p>
            <a:r>
              <a:rPr lang="ru-RU" sz="1400" dirty="0"/>
              <a:t>1.5. Совершенствование оказания медицинской помощи детскому населению.</a:t>
            </a:r>
          </a:p>
          <a:p>
            <a:r>
              <a:rPr lang="ru-RU" sz="1400" dirty="0"/>
              <a:t>1.6. Реализация кадровой политики, направленной на привлечение и закрепление квалифицированных медицинских специалистов.</a:t>
            </a:r>
          </a:p>
          <a:p>
            <a:r>
              <a:rPr lang="ru-RU" sz="1400" dirty="0"/>
              <a:t>1.7. Дальнейшее развитие информационных ресурсов учреждения, в том числе в региональных сервисах.</a:t>
            </a:r>
          </a:p>
          <a:p>
            <a:r>
              <a:rPr lang="ru-RU" sz="1400" dirty="0"/>
              <a:t>2. Совершенствование финансово-экономической деятельности учреждения, направленной на обеспечение финансовой устойчивости и выполнение целевых показателей в сфере здравоохранения.</a:t>
            </a:r>
          </a:p>
          <a:p>
            <a:r>
              <a:rPr lang="ru-RU" sz="1400" dirty="0"/>
              <a:t>3. Совершенствование современных методов профилактики (работа отделения медицинской профилактики, центра здоровья для детей, школ здоровья, проведение профилактических осмотров, диспансеризации определенных групп взрослого населения), формирование основ здорового образа жизни среди населения.</a:t>
            </a:r>
          </a:p>
          <a:p>
            <a:r>
              <a:rPr lang="ru-RU" sz="1400" dirty="0"/>
              <a:t>4. Продолжение работы по информированию пациентов о правах о обязанностях, видах и объемах бесплатной медицинской помощи, в том числе в рамках межведомственного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6676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97471"/>
            <a:ext cx="6944559" cy="1143000"/>
          </a:xfrm>
        </p:spPr>
        <p:txBody>
          <a:bodyPr/>
          <a:lstStyle/>
          <a:p>
            <a:r>
              <a:rPr lang="ru-RU" sz="2400" dirty="0"/>
              <a:t>Цели и задачи БУ «Сургутская городская клиническая поликлиника № 4»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470"/>
            <a:ext cx="8856984" cy="518487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</a:t>
            </a:r>
            <a:r>
              <a:rPr lang="ru-RU" sz="17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качества медицинской помощи: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современных методов профилактики, направленных на повышение доступности и качества профилактической медицинской помощи (работа отделения медицинской профилактики, центра здоровья для детей, школ здоровья, проведение профилактических осмотров, вакцинации, диспансеризации определенных групп населения), формирование основ здорового образа жизни среди населения;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оказания первичной, в том числе первичной специализированной, медико-санитарной помощи;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лекарственного обеспечения в амбулаторных условиях;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методов профилактики, диагностики, лечения больных социально значимыми заболеваниями;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оказания доступной и качественной медицинской помощи детям и матерям, дальнейшее укрепление здоровья детей и матерей;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больных тяжелыми неизлечимыми заболеваниями;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доступной и качественной медицинской помощью лиц пожилого и старческого возраста;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медицинской реабилитации и санаторно-курортного лечения;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активной кадровой политики, направленной на привлечение и закрепление в БУ «Сургутская городская клиническая поликлиника № 4» высококвалифицированных специалистов, направление на целевую подготовку и переподготовку врачебных кадров;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информатизации учреждения.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0"/>
            <a:ext cx="124033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3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35" y="-3118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Luk_AI\Pictures\hc-b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3" y="929793"/>
            <a:ext cx="7909088" cy="575816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616" y="2967335"/>
            <a:ext cx="83667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БУДЬТЕ ЗДОРОВЫ!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748" y="0"/>
            <a:ext cx="7586507" cy="836712"/>
          </a:xfrm>
        </p:spPr>
        <p:txBody>
          <a:bodyPr/>
          <a:lstStyle/>
          <a:p>
            <a:pPr algn="ctr"/>
            <a:r>
              <a:rPr lang="ru-RU" sz="2400" dirty="0"/>
              <a:t>Демографические </a:t>
            </a:r>
            <a:r>
              <a:rPr lang="ru-RU" sz="2400" dirty="0" smtClean="0"/>
              <a:t>показатели: </a:t>
            </a:r>
            <a:br>
              <a:rPr lang="ru-RU" sz="2400" dirty="0" smtClean="0"/>
            </a:br>
            <a:r>
              <a:rPr lang="ru-RU" sz="2400" dirty="0" smtClean="0"/>
              <a:t>численность населения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8" y="0"/>
            <a:ext cx="116737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56052180"/>
              </p:ext>
            </p:extLst>
          </p:nvPr>
        </p:nvGraphicFramePr>
        <p:xfrm>
          <a:off x="610063" y="908720"/>
          <a:ext cx="8138401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98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912" y="197471"/>
            <a:ext cx="7465359" cy="85526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Демографические </a:t>
            </a:r>
            <a:r>
              <a:rPr lang="ru-RU" sz="2400" dirty="0" smtClean="0"/>
              <a:t>показатели: </a:t>
            </a:r>
            <a:br>
              <a:rPr lang="ru-RU" sz="2400" dirty="0" smtClean="0"/>
            </a:br>
            <a:r>
              <a:rPr lang="ru-RU" sz="2400" dirty="0" smtClean="0"/>
              <a:t>динамика возрастного состава населения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862989"/>
              </p:ext>
            </p:extLst>
          </p:nvPr>
        </p:nvGraphicFramePr>
        <p:xfrm>
          <a:off x="533400" y="1340470"/>
          <a:ext cx="4398640" cy="489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132000"/>
              </p:ext>
            </p:extLst>
          </p:nvPr>
        </p:nvGraphicFramePr>
        <p:xfrm>
          <a:off x="4745360" y="1340470"/>
          <a:ext cx="4398640" cy="489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9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2956" cy="487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Демографические показатели:</a:t>
            </a:r>
            <a:br>
              <a:rPr lang="ru-RU" sz="2400" dirty="0" smtClean="0"/>
            </a:br>
            <a:r>
              <a:rPr lang="ru-RU" sz="2400" dirty="0" smtClean="0"/>
              <a:t>Перинатальная и младенческая смертность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223762"/>
              </p:ext>
            </p:extLst>
          </p:nvPr>
        </p:nvGraphicFramePr>
        <p:xfrm>
          <a:off x="1076794" y="1124744"/>
          <a:ext cx="7831460" cy="54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01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2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632848" cy="487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Демографические показатели: </a:t>
            </a:r>
            <a:br>
              <a:rPr lang="ru-RU" sz="2400" dirty="0" smtClean="0"/>
            </a:br>
            <a:r>
              <a:rPr lang="ru-RU" sz="2400" dirty="0" smtClean="0"/>
              <a:t>рождаемость, смертность, естественный прирост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543307"/>
              </p:ext>
            </p:extLst>
          </p:nvPr>
        </p:nvGraphicFramePr>
        <p:xfrm>
          <a:off x="71941" y="1124744"/>
          <a:ext cx="9072059" cy="532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" y="-171400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7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893" y="120135"/>
            <a:ext cx="6858000" cy="487363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Общая смертность</a:t>
            </a:r>
            <a:endParaRPr lang="en-US" sz="2600" dirty="0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" y="-11243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96461" y="7585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Показатель общей смертности  на 100 тыс. среднегодового населения составил </a:t>
            </a:r>
            <a:r>
              <a:rPr lang="en-US" b="1" dirty="0" smtClean="0"/>
              <a:t>5</a:t>
            </a:r>
            <a:r>
              <a:rPr lang="ru-RU" b="1" dirty="0" smtClean="0"/>
              <a:t>15,7 (2017 г. – 564,5)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6575019"/>
              </p:ext>
            </p:extLst>
          </p:nvPr>
        </p:nvGraphicFramePr>
        <p:xfrm>
          <a:off x="4112277" y="1484784"/>
          <a:ext cx="4861048" cy="516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3528" y="5157192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Уровень общей смертности в сравнении с 2017 годом снизился на 8,6%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691268097"/>
              </p:ext>
            </p:extLst>
          </p:nvPr>
        </p:nvGraphicFramePr>
        <p:xfrm>
          <a:off x="251520" y="1769468"/>
          <a:ext cx="32486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438" y="116483"/>
            <a:ext cx="7335440" cy="1008111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Исполнение Плана мероприятий по снижению смертности по рекомендации главных внештатных специалистов МЗ РФ</a:t>
            </a:r>
            <a:endParaRPr lang="en-US" sz="2200" dirty="0"/>
          </a:p>
        </p:txBody>
      </p:sp>
      <p:graphicFrame>
        <p:nvGraphicFramePr>
          <p:cNvPr id="56399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47303833"/>
              </p:ext>
            </p:extLst>
          </p:nvPr>
        </p:nvGraphicFramePr>
        <p:xfrm>
          <a:off x="611560" y="1397323"/>
          <a:ext cx="7776864" cy="4596194"/>
        </p:xfrm>
        <a:graphic>
          <a:graphicData uri="http://schemas.openxmlformats.org/drawingml/2006/table">
            <a:tbl>
              <a:tblPr/>
              <a:tblGrid>
                <a:gridCol w="3923900"/>
                <a:gridCol w="2052764"/>
                <a:gridCol w="1800200"/>
              </a:tblGrid>
              <a:tr h="668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показатель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78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смертность на 100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населения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31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Смертность от болезней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системы кровообращения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100 тыс. населения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31866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Смертность от болезней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органов пищеварения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100 тыс. населения</a:t>
                      </a:r>
                      <a:endParaRPr lang="ru-RU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Смертность от новообразований на 100 тыс. населения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Рекомендуемое число сохраненных жизней, чел.,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БСК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2914</TotalTime>
  <Words>2796</Words>
  <Application>Microsoft Office PowerPoint</Application>
  <PresentationFormat>Экран (4:3)</PresentationFormat>
  <Paragraphs>651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Georgia</vt:lpstr>
      <vt:lpstr>Sylfaen</vt:lpstr>
      <vt:lpstr>Tahoma</vt:lpstr>
      <vt:lpstr>Times New Roman</vt:lpstr>
      <vt:lpstr>Trebuchet MS</vt:lpstr>
      <vt:lpstr>Wingdings</vt:lpstr>
      <vt:lpstr>Дерево</vt:lpstr>
      <vt:lpstr>Презентация PowerPoint</vt:lpstr>
      <vt:lpstr>Цели и задачи БУ «Сургутская городская клиническая поликлиника № 4»</vt:lpstr>
      <vt:lpstr>Цели и задачи БУ «Сургутская городская клиническая поликлиника № 4»</vt:lpstr>
      <vt:lpstr>Демографические показатели:  численность населения</vt:lpstr>
      <vt:lpstr>Демографические показатели:  динамика возрастного состава населения</vt:lpstr>
      <vt:lpstr>Демографические показатели: Перинатальная и младенческая смертность</vt:lpstr>
      <vt:lpstr>Демографические показатели:  рождаемость, смертность, естественный прирост</vt:lpstr>
      <vt:lpstr>Общая смертность</vt:lpstr>
      <vt:lpstr>Исполнение Плана мероприятий по снижению смертности по рекомендации главных внештатных специалистов МЗ РФ</vt:lpstr>
      <vt:lpstr>Исполнение Плана мероприятий по снижению смертности по рекомендации главных внештатных специалистов МЗ РФ</vt:lpstr>
      <vt:lpstr>Смертность в трудоспособном возрасте</vt:lpstr>
      <vt:lpstr>Смертность на дому</vt:lpstr>
      <vt:lpstr>Детская смертность</vt:lpstr>
      <vt:lpstr>Общая заболеваемость</vt:lpstr>
      <vt:lpstr>Первичная заболеваемость</vt:lpstr>
      <vt:lpstr>Выполнение объемов медицинской помощи по ОМС</vt:lpstr>
      <vt:lpstr>Выполнение объемов государственного задания</vt:lpstr>
      <vt:lpstr>Работа дневного стационара</vt:lpstr>
      <vt:lpstr>Обслуживание ветеранов ВОВ</vt:lpstr>
      <vt:lpstr>Санаторно-курортное лечение</vt:lpstr>
      <vt:lpstr>Диспансеризация и профмедосмотры</vt:lpstr>
      <vt:lpstr>Диспансеризация определенных групп взрослого населения</vt:lpstr>
      <vt:lpstr>Школы здоровья</vt:lpstr>
      <vt:lpstr>Реализация скрининговых программ </vt:lpstr>
      <vt:lpstr>Кадровое обеспечение</vt:lpstr>
      <vt:lpstr>Кадровое обеспечение</vt:lpstr>
      <vt:lpstr>Финансовые ресурсы</vt:lpstr>
      <vt:lpstr>Исполнение Указа Президента РФ от 07.05.2012 № 597 «О мероприятиях по реализации государственной социальной политики» в части повышения средней заработной платы медицинских работников</vt:lpstr>
      <vt:lpstr>Задачи на 2019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dc:description>http://rusderm.ru - Ñïðàâî÷íèê äåðìàòîâåíåðîëîãà. _x000d_
Ìåäèöèíñêèå øàáëîíû äëÿ ïðåçåíòàöèé. _x000d_
Êíèãè è ïðåçåíòàöèè  ïî ìåäèöèíå.</dc:description>
  <cp:lastModifiedBy>Лукьянцева Анна Ивановна</cp:lastModifiedBy>
  <cp:revision>277</cp:revision>
  <cp:lastPrinted>2016-03-09T05:30:59Z</cp:lastPrinted>
  <dcterms:created xsi:type="dcterms:W3CDTF">2016-02-27T08:33:58Z</dcterms:created>
  <dcterms:modified xsi:type="dcterms:W3CDTF">2019-03-06T09:01:59Z</dcterms:modified>
</cp:coreProperties>
</file>